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62" r:id="rId4"/>
    <p:sldId id="261" r:id="rId5"/>
    <p:sldId id="263" r:id="rId6"/>
    <p:sldId id="279" r:id="rId7"/>
    <p:sldId id="281" r:id="rId8"/>
    <p:sldId id="280" r:id="rId9"/>
    <p:sldId id="282" r:id="rId10"/>
    <p:sldId id="283" r:id="rId11"/>
    <p:sldId id="284" r:id="rId12"/>
    <p:sldId id="26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00"/>
    <a:srgbClr val="000000"/>
    <a:srgbClr val="9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BA340-7E21-4A19-831D-7A830DB804E0}" v="79" dt="2022-03-03T08:31:53.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4660"/>
  </p:normalViewPr>
  <p:slideViewPr>
    <p:cSldViewPr snapToGrid="0">
      <p:cViewPr varScale="1">
        <p:scale>
          <a:sx n="77" d="100"/>
          <a:sy n="77" d="100"/>
        </p:scale>
        <p:origin x="58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BD21-92B6-4768-BE04-A6C7D93CAE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E254E-BCF0-4145-BA4B-6E449D585C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7906F9-9D03-472A-AE7D-7558E3431084}"/>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0239DA3C-A5D8-4B62-A2DA-31A0D0ED0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C22C-5722-467D-82AB-CB538AF7C3C8}"/>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4190599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2920-5A1E-4EA4-9F5A-149F7DCBC9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88F825-0C2F-4900-8CAA-6C69FD756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31D56-3886-4577-99B5-1C1F13B013F4}"/>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CCFA04C1-E1B7-403C-A343-2CA9F25EC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003D2-A21E-4D33-A293-3FB49895A035}"/>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4275048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B5768-2D28-4854-AE39-CAC26067A3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6B9B08-FCE8-4426-8D86-F64071E07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E33C-85FA-4C4F-A330-F6414FCF6DBD}"/>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CE3C5943-FB17-461A-9FDC-AC5EC598E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1A24F-D834-4F26-9405-923C9F99E341}"/>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142343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F534-E0C0-4F17-B980-E7A3F2D6C1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8D593-D938-4488-B7D1-9A909EF047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A0C62-7829-4151-AAEF-C463CC67AEAC}"/>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494C393A-68BF-4A74-8BF0-965D0C308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5007B-4C76-40F1-B2FE-B38EB3A7FEEE}"/>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375179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52C2-D70F-4B2E-94C3-7B34297DDD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657127-3836-408D-A604-511627EC1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6BE20-80D6-4253-A199-976E707B9A03}"/>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E0A6ED6B-1783-4012-BD91-C23741C70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499E9-78AC-4D6E-8229-0EA194F91D85}"/>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65612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D872-503C-4162-A3C2-7ECB5D819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0C6F2-5EDC-4948-8E2A-254619F31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1EF1CB-1E4D-462D-A6AA-6A28608130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6D385F-1D3C-4861-980D-68F219DAD8DA}"/>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6" name="Footer Placeholder 5">
            <a:extLst>
              <a:ext uri="{FF2B5EF4-FFF2-40B4-BE49-F238E27FC236}">
                <a16:creationId xmlns:a16="http://schemas.microsoft.com/office/drawing/2014/main" id="{0D221C5C-0859-46C3-8361-CAE5D5213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77EEE-DEC3-445B-834E-4846B690AF9B}"/>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144115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C101-E723-45D5-AD60-DCB5FC7986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37AC06-7FA1-4733-9F4D-8BAEE3674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4FBB6B-6843-4C4E-95F9-1DEE941DE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ED45A-B6A1-4960-91B5-4E89B98F0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A959C-E93C-4C66-8BDA-17D3C3DEC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56769-687F-4584-B5EB-C65ABAC08AC7}"/>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8" name="Footer Placeholder 7">
            <a:extLst>
              <a:ext uri="{FF2B5EF4-FFF2-40B4-BE49-F238E27FC236}">
                <a16:creationId xmlns:a16="http://schemas.microsoft.com/office/drawing/2014/main" id="{636AF318-CFCE-40A8-8060-C0F5871113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8AD5BB-ACB9-482C-97AA-E5AEA7752B7B}"/>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10233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C763-554E-42E8-8886-4E9717F524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8BF66A-43B7-48BF-BAA6-0D2D8788588C}"/>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4" name="Footer Placeholder 3">
            <a:extLst>
              <a:ext uri="{FF2B5EF4-FFF2-40B4-BE49-F238E27FC236}">
                <a16:creationId xmlns:a16="http://schemas.microsoft.com/office/drawing/2014/main" id="{CDBC730D-9E00-4680-ACBB-7FEBDE3AD9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FDFC2D-DACC-4305-B43A-654BA23FFB70}"/>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350185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D6BA4-2C10-44BA-91DB-327835136F75}"/>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3" name="Footer Placeholder 2">
            <a:extLst>
              <a:ext uri="{FF2B5EF4-FFF2-40B4-BE49-F238E27FC236}">
                <a16:creationId xmlns:a16="http://schemas.microsoft.com/office/drawing/2014/main" id="{CE81C515-F098-4116-852E-BEA39CBC5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D0E76E-784F-495A-99D3-B6E7FD186059}"/>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51114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938B-ADF1-4C49-A148-72F2BF8E4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503A5-CA5F-4DE5-9E2B-86544CA3FC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A4A47-F02A-49EB-8CE8-8EB2FC28A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B4F68-2753-443F-9D44-C6B2E86C0BF2}"/>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6" name="Footer Placeholder 5">
            <a:extLst>
              <a:ext uri="{FF2B5EF4-FFF2-40B4-BE49-F238E27FC236}">
                <a16:creationId xmlns:a16="http://schemas.microsoft.com/office/drawing/2014/main" id="{B7EE2CE0-9767-4887-8706-E2C5B7203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C174B-7951-4FE1-BAA7-C57EA71E19C4}"/>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302189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9987-80A8-4FAB-8AB5-7FCFECF63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2F15D9-66D3-4351-B014-33E45F75BF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D0185-D93C-4C87-8C5C-4B72C0B6F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E5BED-C196-41B0-872F-20500E58A0A2}"/>
              </a:ext>
            </a:extLst>
          </p:cNvPr>
          <p:cNvSpPr>
            <a:spLocks noGrp="1"/>
          </p:cNvSpPr>
          <p:nvPr>
            <p:ph type="dt" sz="half" idx="10"/>
          </p:nvPr>
        </p:nvSpPr>
        <p:spPr/>
        <p:txBody>
          <a:bodyPr/>
          <a:lstStyle/>
          <a:p>
            <a:fld id="{66382F01-0EB4-4E9D-A1D1-CA6869F1F397}" type="datetimeFigureOut">
              <a:rPr lang="en-US" smtClean="0"/>
              <a:t>3/3/2022</a:t>
            </a:fld>
            <a:endParaRPr lang="en-US"/>
          </a:p>
        </p:txBody>
      </p:sp>
      <p:sp>
        <p:nvSpPr>
          <p:cNvPr id="6" name="Footer Placeholder 5">
            <a:extLst>
              <a:ext uri="{FF2B5EF4-FFF2-40B4-BE49-F238E27FC236}">
                <a16:creationId xmlns:a16="http://schemas.microsoft.com/office/drawing/2014/main" id="{EF272B7B-A4F3-4A3B-95C8-70D304FA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0EAF1-633C-4623-9122-C682913F48C5}"/>
              </a:ext>
            </a:extLst>
          </p:cNvPr>
          <p:cNvSpPr>
            <a:spLocks noGrp="1"/>
          </p:cNvSpPr>
          <p:nvPr>
            <p:ph type="sldNum" sz="quarter" idx="12"/>
          </p:nvPr>
        </p:nvSpPr>
        <p:spPr/>
        <p:txBody>
          <a:bodyPr/>
          <a:lstStyle/>
          <a:p>
            <a:fld id="{E76A065C-BDF2-425C-B5E7-C83B12026C99}" type="slidenum">
              <a:rPr lang="en-US" smtClean="0"/>
              <a:t>‹#›</a:t>
            </a:fld>
            <a:endParaRPr lang="en-US"/>
          </a:p>
        </p:txBody>
      </p:sp>
    </p:spTree>
    <p:extLst>
      <p:ext uri="{BB962C8B-B14F-4D97-AF65-F5344CB8AC3E}">
        <p14:creationId xmlns:p14="http://schemas.microsoft.com/office/powerpoint/2010/main" val="420352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645CB-A06E-4340-A14C-ABD35E794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22257C-0EA1-47FD-A62D-13268C117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C118B-8C91-4E47-BEF2-62ED0FB36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382F01-0EB4-4E9D-A1D1-CA6869F1F397}" type="datetimeFigureOut">
              <a:rPr lang="en-US" smtClean="0"/>
              <a:t>3/3/2022</a:t>
            </a:fld>
            <a:endParaRPr lang="en-US"/>
          </a:p>
        </p:txBody>
      </p:sp>
      <p:sp>
        <p:nvSpPr>
          <p:cNvPr id="5" name="Footer Placeholder 4">
            <a:extLst>
              <a:ext uri="{FF2B5EF4-FFF2-40B4-BE49-F238E27FC236}">
                <a16:creationId xmlns:a16="http://schemas.microsoft.com/office/drawing/2014/main" id="{F64705C0-96D2-4A96-8C71-049FA7B83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D662C4-06AF-4387-B9CC-C3B2829862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A065C-BDF2-425C-B5E7-C83B12026C99}" type="slidenum">
              <a:rPr lang="en-US" smtClean="0"/>
              <a:t>‹#›</a:t>
            </a:fld>
            <a:endParaRPr lang="en-US"/>
          </a:p>
        </p:txBody>
      </p:sp>
    </p:spTree>
    <p:extLst>
      <p:ext uri="{BB962C8B-B14F-4D97-AF65-F5344CB8AC3E}">
        <p14:creationId xmlns:p14="http://schemas.microsoft.com/office/powerpoint/2010/main" val="278918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www.privateinternetaccess.com/blog/2018/07/performing-ethical-hacking-through-a-vpn-service-for-a-full-attack-simulation/" TargetMode="Externa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0" y="-151661"/>
            <a:ext cx="12192000" cy="6858000"/>
          </a:xfrm>
          <a:prstGeom prst="rect">
            <a:avLst/>
          </a:prstGeom>
          <a:effectLst>
            <a:outerShdw dist="50800" dir="5400000" algn="ctr" rotWithShape="0">
              <a:srgbClr val="000000">
                <a:alpha val="90000"/>
              </a:srgbClr>
            </a:outerShdw>
          </a:effectLst>
        </p:spPr>
      </p:pic>
      <p:sp>
        <p:nvSpPr>
          <p:cNvPr id="2" name="TextBox 1">
            <a:extLst>
              <a:ext uri="{FF2B5EF4-FFF2-40B4-BE49-F238E27FC236}">
                <a16:creationId xmlns:a16="http://schemas.microsoft.com/office/drawing/2014/main" id="{C2E5AD31-9BC4-4127-AB75-F8629FE8DAB4}"/>
              </a:ext>
            </a:extLst>
          </p:cNvPr>
          <p:cNvSpPr txBox="1"/>
          <p:nvPr/>
        </p:nvSpPr>
        <p:spPr>
          <a:xfrm>
            <a:off x="151566" y="257215"/>
            <a:ext cx="6893234" cy="923330"/>
          </a:xfrm>
          <a:prstGeom prst="rect">
            <a:avLst/>
          </a:prstGeom>
          <a:noFill/>
        </p:spPr>
        <p:txBody>
          <a:bodyPr wrap="none" rtlCol="0">
            <a:spAutoFit/>
          </a:bodyPr>
          <a:lstStyle/>
          <a:p>
            <a:r>
              <a:rPr lang="en-US" sz="5400" dirty="0">
                <a:solidFill>
                  <a:srgbClr val="920000"/>
                </a:solidFill>
                <a:latin typeface="Goudy Stout" panose="0202090407030B020401" pitchFamily="18" charset="0"/>
              </a:rPr>
              <a:t>RED TEAM</a:t>
            </a:r>
          </a:p>
        </p:txBody>
      </p:sp>
      <p:sp>
        <p:nvSpPr>
          <p:cNvPr id="3" name="TextBox 2">
            <a:extLst>
              <a:ext uri="{FF2B5EF4-FFF2-40B4-BE49-F238E27FC236}">
                <a16:creationId xmlns:a16="http://schemas.microsoft.com/office/drawing/2014/main" id="{467F1DA7-84DD-448A-A8D9-233019FBBEC1}"/>
              </a:ext>
            </a:extLst>
          </p:cNvPr>
          <p:cNvSpPr txBox="1"/>
          <p:nvPr/>
        </p:nvSpPr>
        <p:spPr>
          <a:xfrm flipH="1">
            <a:off x="151566" y="993703"/>
            <a:ext cx="8279705" cy="461665"/>
          </a:xfrm>
          <a:prstGeom prst="rect">
            <a:avLst/>
          </a:prstGeom>
          <a:noFill/>
        </p:spPr>
        <p:txBody>
          <a:bodyPr wrap="square" rtlCol="0">
            <a:spAutoFit/>
          </a:bodyPr>
          <a:lstStyle/>
          <a:p>
            <a:r>
              <a:rPr lang="en-US" sz="2400" dirty="0">
                <a:solidFill>
                  <a:srgbClr val="920000"/>
                </a:solidFill>
                <a:latin typeface="Goudy Stout" panose="0202090407030B020401" pitchFamily="18" charset="0"/>
              </a:rPr>
              <a:t>Summary of Operations</a:t>
            </a:r>
          </a:p>
        </p:txBody>
      </p:sp>
      <p:sp>
        <p:nvSpPr>
          <p:cNvPr id="5" name="TextBox 4">
            <a:extLst>
              <a:ext uri="{FF2B5EF4-FFF2-40B4-BE49-F238E27FC236}">
                <a16:creationId xmlns:a16="http://schemas.microsoft.com/office/drawing/2014/main" id="{BD99FEE6-5291-42EB-8D79-C2D02A8E52CE}"/>
              </a:ext>
            </a:extLst>
          </p:cNvPr>
          <p:cNvSpPr txBox="1"/>
          <p:nvPr/>
        </p:nvSpPr>
        <p:spPr>
          <a:xfrm>
            <a:off x="313150" y="6119336"/>
            <a:ext cx="3181611" cy="646331"/>
          </a:xfrm>
          <a:prstGeom prst="rect">
            <a:avLst/>
          </a:prstGeom>
          <a:noFill/>
        </p:spPr>
        <p:txBody>
          <a:bodyPr wrap="square" rtlCol="0">
            <a:spAutoFit/>
          </a:bodyPr>
          <a:lstStyle/>
          <a:p>
            <a:r>
              <a:rPr lang="en-US" dirty="0"/>
              <a:t>John Burnham</a:t>
            </a:r>
          </a:p>
          <a:p>
            <a:r>
              <a:rPr lang="en-US" dirty="0"/>
              <a:t>ASU Cybersecurity Bootcamp</a:t>
            </a:r>
          </a:p>
        </p:txBody>
      </p:sp>
      <p:pic>
        <p:nvPicPr>
          <p:cNvPr id="1026" name="Picture 2">
            <a:extLst>
              <a:ext uri="{FF2B5EF4-FFF2-40B4-BE49-F238E27FC236}">
                <a16:creationId xmlns:a16="http://schemas.microsoft.com/office/drawing/2014/main" id="{CBBD5816-5971-47F0-844D-CF9E425DA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28" y="4532856"/>
            <a:ext cx="2380963" cy="9926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F2D32BE-D2A3-4D2B-80F8-6FDDD22E7F2F}"/>
              </a:ext>
            </a:extLst>
          </p:cNvPr>
          <p:cNvPicPr>
            <a:picLocks noChangeAspect="1"/>
          </p:cNvPicPr>
          <p:nvPr/>
        </p:nvPicPr>
        <p:blipFill>
          <a:blip r:embed="rId5"/>
          <a:stretch>
            <a:fillRect/>
          </a:stretch>
        </p:blipFill>
        <p:spPr>
          <a:xfrm>
            <a:off x="7546106" y="2251545"/>
            <a:ext cx="2257424" cy="1624012"/>
          </a:xfrm>
          <a:prstGeom prst="rect">
            <a:avLst/>
          </a:prstGeom>
        </p:spPr>
      </p:pic>
      <p:pic>
        <p:nvPicPr>
          <p:cNvPr id="16" name="Picture 15">
            <a:extLst>
              <a:ext uri="{FF2B5EF4-FFF2-40B4-BE49-F238E27FC236}">
                <a16:creationId xmlns:a16="http://schemas.microsoft.com/office/drawing/2014/main" id="{87EDC015-E974-4B4A-8FE3-F37CA611FB5D}"/>
              </a:ext>
            </a:extLst>
          </p:cNvPr>
          <p:cNvPicPr>
            <a:picLocks noChangeAspect="1"/>
          </p:cNvPicPr>
          <p:nvPr/>
        </p:nvPicPr>
        <p:blipFill>
          <a:blip r:embed="rId6"/>
          <a:stretch>
            <a:fillRect/>
          </a:stretch>
        </p:blipFill>
        <p:spPr>
          <a:xfrm>
            <a:off x="9549961" y="4161153"/>
            <a:ext cx="1579363" cy="1736094"/>
          </a:xfrm>
          <a:prstGeom prst="rect">
            <a:avLst/>
          </a:prstGeom>
        </p:spPr>
      </p:pic>
      <p:pic>
        <p:nvPicPr>
          <p:cNvPr id="17" name="Picture 16">
            <a:extLst>
              <a:ext uri="{FF2B5EF4-FFF2-40B4-BE49-F238E27FC236}">
                <a16:creationId xmlns:a16="http://schemas.microsoft.com/office/drawing/2014/main" id="{5C2A06AE-3CC0-47C3-BF27-59ED88556B2B}"/>
              </a:ext>
            </a:extLst>
          </p:cNvPr>
          <p:cNvPicPr>
            <a:picLocks noChangeAspect="1"/>
          </p:cNvPicPr>
          <p:nvPr/>
        </p:nvPicPr>
        <p:blipFill>
          <a:blip r:embed="rId7"/>
          <a:stretch>
            <a:fillRect/>
          </a:stretch>
        </p:blipFill>
        <p:spPr>
          <a:xfrm>
            <a:off x="3831241" y="3801320"/>
            <a:ext cx="1411291" cy="994890"/>
          </a:xfrm>
          <a:prstGeom prst="rect">
            <a:avLst/>
          </a:prstGeom>
        </p:spPr>
      </p:pic>
      <p:pic>
        <p:nvPicPr>
          <p:cNvPr id="19" name="Picture 18">
            <a:extLst>
              <a:ext uri="{FF2B5EF4-FFF2-40B4-BE49-F238E27FC236}">
                <a16:creationId xmlns:a16="http://schemas.microsoft.com/office/drawing/2014/main" id="{26FF1839-6FAE-4810-89A9-91F8AE89469C}"/>
              </a:ext>
            </a:extLst>
          </p:cNvPr>
          <p:cNvPicPr>
            <a:picLocks noChangeAspect="1"/>
          </p:cNvPicPr>
          <p:nvPr/>
        </p:nvPicPr>
        <p:blipFill>
          <a:blip r:embed="rId8"/>
          <a:stretch>
            <a:fillRect/>
          </a:stretch>
        </p:blipFill>
        <p:spPr>
          <a:xfrm>
            <a:off x="527913" y="2447581"/>
            <a:ext cx="3238500" cy="895350"/>
          </a:xfrm>
          <a:prstGeom prst="rect">
            <a:avLst/>
          </a:prstGeom>
        </p:spPr>
      </p:pic>
      <p:pic>
        <p:nvPicPr>
          <p:cNvPr id="21" name="Picture 20">
            <a:extLst>
              <a:ext uri="{FF2B5EF4-FFF2-40B4-BE49-F238E27FC236}">
                <a16:creationId xmlns:a16="http://schemas.microsoft.com/office/drawing/2014/main" id="{99780B67-2F2B-4700-93DE-AFF6860A8C40}"/>
              </a:ext>
            </a:extLst>
          </p:cNvPr>
          <p:cNvPicPr>
            <a:picLocks noChangeAspect="1"/>
          </p:cNvPicPr>
          <p:nvPr/>
        </p:nvPicPr>
        <p:blipFill>
          <a:blip r:embed="rId9"/>
          <a:stretch>
            <a:fillRect/>
          </a:stretch>
        </p:blipFill>
        <p:spPr>
          <a:xfrm>
            <a:off x="9232816" y="339917"/>
            <a:ext cx="1236503" cy="1530016"/>
          </a:xfrm>
          <a:prstGeom prst="rect">
            <a:avLst/>
          </a:prstGeom>
        </p:spPr>
      </p:pic>
      <p:pic>
        <p:nvPicPr>
          <p:cNvPr id="23" name="Picture 22">
            <a:extLst>
              <a:ext uri="{FF2B5EF4-FFF2-40B4-BE49-F238E27FC236}">
                <a16:creationId xmlns:a16="http://schemas.microsoft.com/office/drawing/2014/main" id="{B4F728D3-F968-4166-86EF-07F0D99E276B}"/>
              </a:ext>
            </a:extLst>
          </p:cNvPr>
          <p:cNvPicPr>
            <a:picLocks noChangeAspect="1"/>
          </p:cNvPicPr>
          <p:nvPr/>
        </p:nvPicPr>
        <p:blipFill>
          <a:blip r:embed="rId10"/>
          <a:stretch>
            <a:fillRect/>
          </a:stretch>
        </p:blipFill>
        <p:spPr>
          <a:xfrm>
            <a:off x="6059282" y="4342672"/>
            <a:ext cx="1888843" cy="1290792"/>
          </a:xfrm>
          <a:prstGeom prst="rect">
            <a:avLst/>
          </a:prstGeom>
        </p:spPr>
      </p:pic>
      <p:pic>
        <p:nvPicPr>
          <p:cNvPr id="25" name="Picture 24">
            <a:extLst>
              <a:ext uri="{FF2B5EF4-FFF2-40B4-BE49-F238E27FC236}">
                <a16:creationId xmlns:a16="http://schemas.microsoft.com/office/drawing/2014/main" id="{19C6A257-C0C9-4B64-88EF-D39548F7B9C5}"/>
              </a:ext>
            </a:extLst>
          </p:cNvPr>
          <p:cNvPicPr>
            <a:picLocks noChangeAspect="1"/>
          </p:cNvPicPr>
          <p:nvPr/>
        </p:nvPicPr>
        <p:blipFill>
          <a:blip r:embed="rId11"/>
          <a:stretch>
            <a:fillRect/>
          </a:stretch>
        </p:blipFill>
        <p:spPr>
          <a:xfrm>
            <a:off x="4618850" y="1906416"/>
            <a:ext cx="2109537" cy="994891"/>
          </a:xfrm>
          <a:prstGeom prst="rect">
            <a:avLst/>
          </a:prstGeom>
        </p:spPr>
      </p:pic>
    </p:spTree>
    <p:extLst>
      <p:ext uri="{BB962C8B-B14F-4D97-AF65-F5344CB8AC3E}">
        <p14:creationId xmlns:p14="http://schemas.microsoft.com/office/powerpoint/2010/main" val="389630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43841"/>
            <a:ext cx="12347879" cy="6945682"/>
          </a:xfrm>
          <a:prstGeom prst="rect">
            <a:avLst/>
          </a:prstGeom>
          <a:effectLst>
            <a:outerShdw dist="50800" dir="5400000" algn="ctr" rotWithShape="0">
              <a:srgbClr val="000000">
                <a:alpha val="90000"/>
              </a:srgbClr>
            </a:outerShdw>
          </a:effectLst>
        </p:spPr>
      </p:pic>
      <p:sp>
        <p:nvSpPr>
          <p:cNvPr id="14" name="TextBox 13">
            <a:extLst>
              <a:ext uri="{FF2B5EF4-FFF2-40B4-BE49-F238E27FC236}">
                <a16:creationId xmlns:a16="http://schemas.microsoft.com/office/drawing/2014/main" id="{5225749F-2F8D-41D7-9BC7-85B47C34D7B1}"/>
              </a:ext>
            </a:extLst>
          </p:cNvPr>
          <p:cNvSpPr txBox="1"/>
          <p:nvPr/>
        </p:nvSpPr>
        <p:spPr>
          <a:xfrm>
            <a:off x="5739300" y="540512"/>
            <a:ext cx="5872327" cy="2246769"/>
          </a:xfrm>
          <a:prstGeom prst="rect">
            <a:avLst/>
          </a:prstGeom>
          <a:noFill/>
        </p:spPr>
        <p:txBody>
          <a:bodyPr wrap="square">
            <a:spAutoFit/>
          </a:bodyPr>
          <a:lstStyle/>
          <a:p>
            <a:pPr algn="l"/>
            <a:r>
              <a:rPr lang="en-US" sz="2800" b="1" i="0" dirty="0">
                <a:solidFill>
                  <a:srgbClr val="24292F"/>
                </a:solidFill>
                <a:effectLst/>
                <a:latin typeface="Times New Roman" panose="02020603050405020304" pitchFamily="18" charset="0"/>
                <a:cs typeface="Times New Roman" panose="02020603050405020304" pitchFamily="18" charset="0"/>
              </a:rPr>
              <a:t>Now that username hash’s have been found, John the Ripper can be used to find the </a:t>
            </a:r>
            <a:r>
              <a:rPr lang="en-US" sz="2800" b="1" i="1" dirty="0">
                <a:solidFill>
                  <a:srgbClr val="24292F"/>
                </a:solidFill>
                <a:effectLst/>
                <a:latin typeface="Times New Roman" panose="02020603050405020304" pitchFamily="18" charset="0"/>
                <a:cs typeface="Times New Roman" panose="02020603050405020304" pitchFamily="18" charset="0"/>
              </a:rPr>
              <a:t>actual</a:t>
            </a:r>
            <a:r>
              <a:rPr lang="en-US" sz="2800" b="1" i="0" dirty="0">
                <a:solidFill>
                  <a:srgbClr val="24292F"/>
                </a:solidFill>
                <a:effectLst/>
                <a:latin typeface="Times New Roman" panose="02020603050405020304" pitchFamily="18" charset="0"/>
                <a:cs typeface="Times New Roman" panose="02020603050405020304" pitchFamily="18" charset="0"/>
              </a:rPr>
              <a:t> passwords.  A file, </a:t>
            </a:r>
            <a:r>
              <a:rPr lang="en-US" sz="2800" b="1" i="0" dirty="0">
                <a:solidFill>
                  <a:srgbClr val="24292F"/>
                </a:solidFill>
                <a:effectLst/>
                <a:latin typeface="Courier New" panose="02070309020205020404" pitchFamily="49" charset="0"/>
                <a:cs typeface="Courier New" panose="02070309020205020404" pitchFamily="49" charset="0"/>
              </a:rPr>
              <a:t>wp_hashes.txt</a:t>
            </a:r>
            <a:r>
              <a:rPr lang="en-US" sz="2800" b="1" i="0" dirty="0">
                <a:solidFill>
                  <a:srgbClr val="24292F"/>
                </a:solidFill>
                <a:effectLst/>
                <a:latin typeface="Times New Roman" panose="02020603050405020304" pitchFamily="18" charset="0"/>
                <a:cs typeface="Times New Roman" panose="02020603050405020304" pitchFamily="18" charset="0"/>
              </a:rPr>
              <a:t>, is created in a text editor for the </a:t>
            </a:r>
            <a:r>
              <a:rPr lang="en-US" sz="2800" b="1" i="0" dirty="0" err="1">
                <a:solidFill>
                  <a:srgbClr val="24292F"/>
                </a:solidFill>
                <a:effectLst/>
                <a:latin typeface="Times New Roman" panose="02020603050405020304" pitchFamily="18" charset="0"/>
                <a:cs typeface="Times New Roman" panose="02020603050405020304" pitchFamily="18" charset="0"/>
              </a:rPr>
              <a:t>JtR</a:t>
            </a:r>
            <a:r>
              <a:rPr lang="en-US" sz="2800" b="1" i="0" dirty="0">
                <a:solidFill>
                  <a:srgbClr val="24292F"/>
                </a:solidFill>
                <a:effectLst/>
                <a:latin typeface="Times New Roman" panose="02020603050405020304" pitchFamily="18" charset="0"/>
                <a:cs typeface="Times New Roman" panose="02020603050405020304" pitchFamily="18" charset="0"/>
              </a:rPr>
              <a:t> hash ripping.</a:t>
            </a:r>
            <a:endParaRPr lang="en-US" sz="2800" b="1" i="0" dirty="0">
              <a:effectLst/>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4F52DE7A-C332-4409-A701-2C12969E232D}"/>
              </a:ext>
            </a:extLst>
          </p:cNvPr>
          <p:cNvSpPr txBox="1"/>
          <p:nvPr/>
        </p:nvSpPr>
        <p:spPr>
          <a:xfrm>
            <a:off x="130219" y="1734852"/>
            <a:ext cx="3761983"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:nano wp_hashes.txt</a:t>
            </a:r>
          </a:p>
        </p:txBody>
      </p:sp>
      <p:pic>
        <p:nvPicPr>
          <p:cNvPr id="8" name="Picture 7">
            <a:extLst>
              <a:ext uri="{FF2B5EF4-FFF2-40B4-BE49-F238E27FC236}">
                <a16:creationId xmlns:a16="http://schemas.microsoft.com/office/drawing/2014/main" id="{4D99EF52-A931-4EDD-BAC5-069419D6D4CA}"/>
              </a:ext>
            </a:extLst>
          </p:cNvPr>
          <p:cNvPicPr>
            <a:picLocks noChangeAspect="1"/>
          </p:cNvPicPr>
          <p:nvPr/>
        </p:nvPicPr>
        <p:blipFill>
          <a:blip r:embed="rId4"/>
          <a:stretch>
            <a:fillRect/>
          </a:stretch>
        </p:blipFill>
        <p:spPr>
          <a:xfrm>
            <a:off x="230427" y="2131922"/>
            <a:ext cx="4781550" cy="1476375"/>
          </a:xfrm>
          <a:prstGeom prst="rect">
            <a:avLst/>
          </a:prstGeom>
        </p:spPr>
      </p:pic>
      <p:pic>
        <p:nvPicPr>
          <p:cNvPr id="13" name="Picture 12">
            <a:extLst>
              <a:ext uri="{FF2B5EF4-FFF2-40B4-BE49-F238E27FC236}">
                <a16:creationId xmlns:a16="http://schemas.microsoft.com/office/drawing/2014/main" id="{7C27987D-3B50-46B3-84E1-AE2A60C14110}"/>
              </a:ext>
            </a:extLst>
          </p:cNvPr>
          <p:cNvPicPr>
            <a:picLocks noChangeAspect="1"/>
          </p:cNvPicPr>
          <p:nvPr/>
        </p:nvPicPr>
        <p:blipFill>
          <a:blip r:embed="rId5"/>
          <a:stretch>
            <a:fillRect/>
          </a:stretch>
        </p:blipFill>
        <p:spPr>
          <a:xfrm>
            <a:off x="3992410" y="4174241"/>
            <a:ext cx="7927408" cy="2079320"/>
          </a:xfrm>
          <a:prstGeom prst="rect">
            <a:avLst/>
          </a:prstGeom>
        </p:spPr>
      </p:pic>
      <p:sp>
        <p:nvSpPr>
          <p:cNvPr id="15" name="TextBox 14">
            <a:extLst>
              <a:ext uri="{FF2B5EF4-FFF2-40B4-BE49-F238E27FC236}">
                <a16:creationId xmlns:a16="http://schemas.microsoft.com/office/drawing/2014/main" id="{ECF324A2-688E-488E-B592-C2C65C5FFC91}"/>
              </a:ext>
            </a:extLst>
          </p:cNvPr>
          <p:cNvSpPr txBox="1"/>
          <p:nvPr/>
        </p:nvSpPr>
        <p:spPr>
          <a:xfrm>
            <a:off x="8727918" y="3702027"/>
            <a:ext cx="3321483"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john wp_hashes.txt</a:t>
            </a:r>
          </a:p>
        </p:txBody>
      </p:sp>
      <p:sp>
        <p:nvSpPr>
          <p:cNvPr id="17" name="TextBox 16">
            <a:extLst>
              <a:ext uri="{FF2B5EF4-FFF2-40B4-BE49-F238E27FC236}">
                <a16:creationId xmlns:a16="http://schemas.microsoft.com/office/drawing/2014/main" id="{22D91BEE-939D-4BEA-8B1E-AF43091878AD}"/>
              </a:ext>
            </a:extLst>
          </p:cNvPr>
          <p:cNvSpPr txBox="1"/>
          <p:nvPr/>
        </p:nvSpPr>
        <p:spPr>
          <a:xfrm>
            <a:off x="230427" y="4568545"/>
            <a:ext cx="3761983" cy="1938992"/>
          </a:xfrm>
          <a:prstGeom prst="rect">
            <a:avLst/>
          </a:prstGeom>
          <a:noFill/>
        </p:spPr>
        <p:txBody>
          <a:bodyPr wrap="square">
            <a:spAutoFit/>
          </a:bodyPr>
          <a:lstStyle/>
          <a:p>
            <a:pPr algn="l"/>
            <a:r>
              <a:rPr lang="en-US" sz="2400" b="1" i="0" dirty="0">
                <a:solidFill>
                  <a:srgbClr val="24292F"/>
                </a:solidFill>
                <a:effectLst/>
                <a:latin typeface="Times New Roman" panose="02020603050405020304" pitchFamily="18" charset="0"/>
                <a:cs typeface="Times New Roman" panose="02020603050405020304" pitchFamily="18" charset="0"/>
              </a:rPr>
              <a:t>John the Ripper found the password, </a:t>
            </a:r>
            <a:r>
              <a:rPr lang="en-US" sz="2400" b="1" dirty="0">
                <a:solidFill>
                  <a:srgbClr val="24292F"/>
                </a:solidFill>
                <a:latin typeface="Times New Roman" panose="02020603050405020304" pitchFamily="18" charset="0"/>
                <a:cs typeface="Times New Roman" panose="02020603050405020304" pitchFamily="18" charset="0"/>
              </a:rPr>
              <a:t>pink84, which must be Steven’s because we already know Michael’s pw (</a:t>
            </a:r>
            <a:r>
              <a:rPr lang="en-US" sz="2400" b="1" dirty="0" err="1">
                <a:solidFill>
                  <a:srgbClr val="24292F"/>
                </a:solidFill>
                <a:latin typeface="Times New Roman" panose="02020603050405020304" pitchFamily="18" charset="0"/>
                <a:cs typeface="Times New Roman" panose="02020603050405020304" pitchFamily="18" charset="0"/>
              </a:rPr>
              <a:t>michael</a:t>
            </a:r>
            <a:r>
              <a:rPr lang="en-US" sz="2400" b="1" dirty="0">
                <a:solidFill>
                  <a:srgbClr val="24292F"/>
                </a:solidFill>
                <a:latin typeface="Times New Roman" panose="02020603050405020304" pitchFamily="18" charset="0"/>
                <a:cs typeface="Times New Roman" panose="02020603050405020304" pitchFamily="18" charset="0"/>
              </a:rPr>
              <a:t>).  </a:t>
            </a:r>
            <a:endParaRPr lang="en-US" sz="2400" b="1" i="0" dirty="0">
              <a:effectLst/>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F9021846-692C-49B5-AA9E-CD25F79F7C60}"/>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Tree>
    <p:extLst>
      <p:ext uri="{BB962C8B-B14F-4D97-AF65-F5344CB8AC3E}">
        <p14:creationId xmlns:p14="http://schemas.microsoft.com/office/powerpoint/2010/main" val="36721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5157" y="-87682"/>
            <a:ext cx="12347879" cy="6945682"/>
          </a:xfrm>
          <a:prstGeom prst="rect">
            <a:avLst/>
          </a:prstGeom>
          <a:effectLst>
            <a:outerShdw dist="50800" dir="5400000" algn="ctr" rotWithShape="0">
              <a:srgbClr val="000000">
                <a:alpha val="90000"/>
              </a:srgbClr>
            </a:outerShdw>
          </a:effectLst>
        </p:spPr>
      </p:pic>
      <p:sp>
        <p:nvSpPr>
          <p:cNvPr id="17" name="TextBox 16">
            <a:extLst>
              <a:ext uri="{FF2B5EF4-FFF2-40B4-BE49-F238E27FC236}">
                <a16:creationId xmlns:a16="http://schemas.microsoft.com/office/drawing/2014/main" id="{22D91BEE-939D-4BEA-8B1E-AF43091878AD}"/>
              </a:ext>
            </a:extLst>
          </p:cNvPr>
          <p:cNvSpPr txBox="1"/>
          <p:nvPr/>
        </p:nvSpPr>
        <p:spPr>
          <a:xfrm>
            <a:off x="115435" y="3154595"/>
            <a:ext cx="4278287" cy="830997"/>
          </a:xfrm>
          <a:prstGeom prst="rect">
            <a:avLst/>
          </a:prstGeom>
          <a:noFill/>
        </p:spPr>
        <p:txBody>
          <a:bodyPr wrap="square">
            <a:spAutoFit/>
          </a:bodyPr>
          <a:lstStyle/>
          <a:p>
            <a:pPr algn="l"/>
            <a:r>
              <a:rPr lang="en-US" sz="2400" b="1" dirty="0">
                <a:solidFill>
                  <a:srgbClr val="24292F"/>
                </a:solidFill>
                <a:latin typeface="Times New Roman" panose="02020603050405020304" pitchFamily="18" charset="0"/>
                <a:cs typeface="Times New Roman" panose="02020603050405020304" pitchFamily="18" charset="0"/>
              </a:rPr>
              <a:t>With Steven’s password it was possible to gain root privilege.  </a:t>
            </a:r>
            <a:endParaRPr lang="en-US" sz="2400" b="1" i="0" dirty="0">
              <a:effectLst/>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6E5AC370-6440-4367-BC37-DCB15B30BF32}"/>
              </a:ext>
            </a:extLst>
          </p:cNvPr>
          <p:cNvPicPr>
            <a:picLocks noChangeAspect="1"/>
          </p:cNvPicPr>
          <p:nvPr/>
        </p:nvPicPr>
        <p:blipFill>
          <a:blip r:embed="rId4"/>
          <a:stretch>
            <a:fillRect/>
          </a:stretch>
        </p:blipFill>
        <p:spPr>
          <a:xfrm>
            <a:off x="5091975" y="1338095"/>
            <a:ext cx="6563513" cy="4646032"/>
          </a:xfrm>
          <a:prstGeom prst="rect">
            <a:avLst/>
          </a:prstGeom>
        </p:spPr>
      </p:pic>
      <p:sp>
        <p:nvSpPr>
          <p:cNvPr id="11" name="TextBox 10">
            <a:extLst>
              <a:ext uri="{FF2B5EF4-FFF2-40B4-BE49-F238E27FC236}">
                <a16:creationId xmlns:a16="http://schemas.microsoft.com/office/drawing/2014/main" id="{8E0FBE49-FE20-48F3-BE46-0F64C80BB32F}"/>
              </a:ext>
            </a:extLst>
          </p:cNvPr>
          <p:cNvSpPr txBox="1"/>
          <p:nvPr/>
        </p:nvSpPr>
        <p:spPr>
          <a:xfrm>
            <a:off x="4599241" y="6020953"/>
            <a:ext cx="8690873"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:sudo python –</a:t>
            </a:r>
            <a:r>
              <a:rPr lang="en-US" sz="2000" b="1" dirty="0" err="1">
                <a:latin typeface="Courier New" panose="02070309020205020404" pitchFamily="49" charset="0"/>
                <a:cs typeface="Courier New" panose="02070309020205020404" pitchFamily="49" charset="0"/>
              </a:rPr>
              <a:t>c’import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pty;pty.spawn</a:t>
            </a:r>
            <a:r>
              <a:rPr lang="en-US" sz="2000" b="1" dirty="0">
                <a:latin typeface="Courier New" panose="02070309020205020404" pitchFamily="49" charset="0"/>
                <a:cs typeface="Courier New" panose="02070309020205020404" pitchFamily="49" charset="0"/>
              </a:rPr>
              <a:t>(“bin/bash”)’</a:t>
            </a:r>
          </a:p>
        </p:txBody>
      </p:sp>
      <p:pic>
        <p:nvPicPr>
          <p:cNvPr id="6" name="Picture 5">
            <a:extLst>
              <a:ext uri="{FF2B5EF4-FFF2-40B4-BE49-F238E27FC236}">
                <a16:creationId xmlns:a16="http://schemas.microsoft.com/office/drawing/2014/main" id="{02D8B782-A540-4831-A731-C6B23797CBBC}"/>
              </a:ext>
            </a:extLst>
          </p:cNvPr>
          <p:cNvPicPr>
            <a:picLocks noChangeAspect="1"/>
          </p:cNvPicPr>
          <p:nvPr/>
        </p:nvPicPr>
        <p:blipFill>
          <a:blip r:embed="rId5"/>
          <a:stretch>
            <a:fillRect/>
          </a:stretch>
        </p:blipFill>
        <p:spPr>
          <a:xfrm>
            <a:off x="583444" y="1983020"/>
            <a:ext cx="3162300" cy="1171575"/>
          </a:xfrm>
          <a:prstGeom prst="rect">
            <a:avLst/>
          </a:prstGeom>
        </p:spPr>
      </p:pic>
      <p:sp>
        <p:nvSpPr>
          <p:cNvPr id="16" name="TextBox 15">
            <a:extLst>
              <a:ext uri="{FF2B5EF4-FFF2-40B4-BE49-F238E27FC236}">
                <a16:creationId xmlns:a16="http://schemas.microsoft.com/office/drawing/2014/main" id="{D8A71497-FD06-497C-A40F-2BC8D4A510F1}"/>
              </a:ext>
            </a:extLst>
          </p:cNvPr>
          <p:cNvSpPr txBox="1"/>
          <p:nvPr/>
        </p:nvSpPr>
        <p:spPr>
          <a:xfrm>
            <a:off x="4762080" y="137766"/>
            <a:ext cx="7264633" cy="1200329"/>
          </a:xfrm>
          <a:prstGeom prst="rect">
            <a:avLst/>
          </a:prstGeom>
          <a:noFill/>
        </p:spPr>
        <p:txBody>
          <a:bodyPr wrap="square">
            <a:spAutoFit/>
          </a:bodyPr>
          <a:lstStyle/>
          <a:p>
            <a:pPr algn="l"/>
            <a:r>
              <a:rPr lang="en-US" sz="2400" b="1" dirty="0">
                <a:solidFill>
                  <a:srgbClr val="24292F"/>
                </a:solidFill>
                <a:latin typeface="Times New Roman" panose="02020603050405020304" pitchFamily="18" charset="0"/>
                <a:cs typeface="Times New Roman" panose="02020603050405020304" pitchFamily="18" charset="0"/>
              </a:rPr>
              <a:t>A python command could be exploited with  Steven’s sudo privileges gaining full system control in a spawn shell and discover the final flag..   </a:t>
            </a:r>
            <a:endParaRPr lang="en-US" sz="2400" b="1" i="0" dirty="0">
              <a:effectLst/>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F459B758-4F2F-4505-BB21-7D476319A32C}"/>
              </a:ext>
            </a:extLst>
          </p:cNvPr>
          <p:cNvSpPr txBox="1"/>
          <p:nvPr/>
        </p:nvSpPr>
        <p:spPr>
          <a:xfrm>
            <a:off x="1044516" y="1543925"/>
            <a:ext cx="2019542"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su</a:t>
            </a:r>
            <a:r>
              <a:rPr lang="en-US" sz="2000" b="1" dirty="0">
                <a:latin typeface="Courier New" panose="02070309020205020404" pitchFamily="49" charset="0"/>
                <a:cs typeface="Courier New" panose="02070309020205020404" pitchFamily="49" charset="0"/>
              </a:rPr>
              <a:t> steven</a:t>
            </a:r>
          </a:p>
        </p:txBody>
      </p:sp>
      <p:sp>
        <p:nvSpPr>
          <p:cNvPr id="19" name="TextBox 18">
            <a:extLst>
              <a:ext uri="{FF2B5EF4-FFF2-40B4-BE49-F238E27FC236}">
                <a16:creationId xmlns:a16="http://schemas.microsoft.com/office/drawing/2014/main" id="{C6D467AF-848C-4E3C-8C86-E2E1A08E0660}"/>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Tree>
    <p:extLst>
      <p:ext uri="{BB962C8B-B14F-4D97-AF65-F5344CB8AC3E}">
        <p14:creationId xmlns:p14="http://schemas.microsoft.com/office/powerpoint/2010/main" val="261280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0" y="0"/>
            <a:ext cx="12192000" cy="6858000"/>
          </a:xfrm>
          <a:prstGeom prst="rect">
            <a:avLst/>
          </a:prstGeom>
          <a:effectLst>
            <a:outerShdw dist="50800" dir="5400000" algn="ctr" rotWithShape="0">
              <a:srgbClr val="000000">
                <a:alpha val="90000"/>
              </a:srgbClr>
            </a:outerShdw>
          </a:effectLst>
        </p:spPr>
      </p:pic>
      <p:sp>
        <p:nvSpPr>
          <p:cNvPr id="5" name="TextBox 4">
            <a:extLst>
              <a:ext uri="{FF2B5EF4-FFF2-40B4-BE49-F238E27FC236}">
                <a16:creationId xmlns:a16="http://schemas.microsoft.com/office/drawing/2014/main" id="{9DD61C9C-DFD8-441F-A987-8822A3395EC5}"/>
              </a:ext>
            </a:extLst>
          </p:cNvPr>
          <p:cNvSpPr txBox="1"/>
          <p:nvPr/>
        </p:nvSpPr>
        <p:spPr>
          <a:xfrm>
            <a:off x="1349678" y="2579308"/>
            <a:ext cx="10103286" cy="3539430"/>
          </a:xfrm>
          <a:prstGeom prst="rect">
            <a:avLst/>
          </a:prstGeom>
          <a:noFill/>
        </p:spPr>
        <p:txBody>
          <a:bodyPr wrap="square">
            <a:spAutoFit/>
          </a:bodyPr>
          <a:lstStyle/>
          <a:p>
            <a:r>
              <a:rPr lang="en-US" sz="3200" dirty="0">
                <a:latin typeface="Cooper Black" panose="0208090404030B020404" pitchFamily="18" charset="0"/>
              </a:rPr>
              <a:t>Flag 1 </a:t>
            </a:r>
            <a:r>
              <a:rPr lang="en-US" sz="3200" b="0" i="0" dirty="0">
                <a:solidFill>
                  <a:srgbClr val="24292F"/>
                </a:solidFill>
                <a:effectLst/>
                <a:latin typeface="Cooper Black" panose="0208090404030B020404" pitchFamily="18" charset="0"/>
              </a:rPr>
              <a:t> b9bbcb33e11b80be759c4e844862482d</a:t>
            </a:r>
            <a:endParaRPr lang="en-US" sz="3200" dirty="0">
              <a:latin typeface="Cooper Black" panose="0208090404030B020404" pitchFamily="18" charset="0"/>
            </a:endParaRPr>
          </a:p>
          <a:p>
            <a:endParaRPr lang="en-US" sz="3200" dirty="0">
              <a:latin typeface="Cooper Black" panose="0208090404030B020404" pitchFamily="18" charset="0"/>
            </a:endParaRPr>
          </a:p>
          <a:p>
            <a:r>
              <a:rPr lang="en-US" sz="3200" dirty="0">
                <a:latin typeface="Cooper Black" panose="0208090404030B020404" pitchFamily="18" charset="0"/>
              </a:rPr>
              <a:t>Flag 2 </a:t>
            </a:r>
            <a:r>
              <a:rPr lang="en-US" sz="3200" b="0" i="0" dirty="0">
                <a:solidFill>
                  <a:srgbClr val="24292F"/>
                </a:solidFill>
                <a:effectLst/>
                <a:latin typeface="Cooper Black" panose="0208090404030B020404" pitchFamily="18" charset="0"/>
              </a:rPr>
              <a:t> fc3fd58dcdad9ab23faca6e9a36e581c</a:t>
            </a:r>
            <a:r>
              <a:rPr lang="en-US" sz="3200" dirty="0">
                <a:latin typeface="Cooper Black" panose="0208090404030B020404" pitchFamily="18" charset="0"/>
              </a:rPr>
              <a:t> </a:t>
            </a:r>
          </a:p>
          <a:p>
            <a:endParaRPr lang="en-US" sz="3200" dirty="0">
              <a:latin typeface="Cooper Black" panose="0208090404030B020404" pitchFamily="18" charset="0"/>
            </a:endParaRPr>
          </a:p>
          <a:p>
            <a:r>
              <a:rPr lang="en-US" sz="3200" dirty="0">
                <a:latin typeface="Cooper Black" panose="0208090404030B020404" pitchFamily="18" charset="0"/>
              </a:rPr>
              <a:t>Flag 3  </a:t>
            </a:r>
            <a:r>
              <a:rPr lang="en-US" sz="3200" b="0" i="0" dirty="0">
                <a:solidFill>
                  <a:srgbClr val="24292F"/>
                </a:solidFill>
                <a:effectLst/>
                <a:latin typeface="Cooper Black" panose="0208090404030B020404" pitchFamily="18" charset="0"/>
              </a:rPr>
              <a:t> afc01ab56b50591e7dccf93122770cd2</a:t>
            </a:r>
            <a:endParaRPr lang="en-US" sz="3200" dirty="0">
              <a:latin typeface="Cooper Black" panose="0208090404030B020404" pitchFamily="18" charset="0"/>
            </a:endParaRPr>
          </a:p>
          <a:p>
            <a:endParaRPr lang="en-US" sz="3200" dirty="0">
              <a:latin typeface="Cooper Black" panose="0208090404030B020404" pitchFamily="18" charset="0"/>
            </a:endParaRPr>
          </a:p>
          <a:p>
            <a:r>
              <a:rPr lang="en-US" sz="3200" dirty="0">
                <a:latin typeface="Cooper Black" panose="0208090404030B020404" pitchFamily="18" charset="0"/>
              </a:rPr>
              <a:t>Flag 4  </a:t>
            </a:r>
            <a:r>
              <a:rPr lang="en-US" sz="3200" b="0" i="0" dirty="0">
                <a:solidFill>
                  <a:srgbClr val="24292F"/>
                </a:solidFill>
                <a:effectLst/>
                <a:latin typeface="Cooper Black" panose="0208090404030B020404" pitchFamily="18" charset="0"/>
              </a:rPr>
              <a:t>715dea6c055b9fe3337544932f2941ce</a:t>
            </a:r>
            <a:r>
              <a:rPr lang="en-US" sz="3200" dirty="0">
                <a:latin typeface="Cooper Black" panose="0208090404030B020404" pitchFamily="18" charset="0"/>
              </a:rPr>
              <a:t> </a:t>
            </a:r>
          </a:p>
        </p:txBody>
      </p:sp>
      <p:pic>
        <p:nvPicPr>
          <p:cNvPr id="3" name="Picture 2">
            <a:extLst>
              <a:ext uri="{FF2B5EF4-FFF2-40B4-BE49-F238E27FC236}">
                <a16:creationId xmlns:a16="http://schemas.microsoft.com/office/drawing/2014/main" id="{059DE574-7F6E-495D-861E-DE99DF41ADEC}"/>
              </a:ext>
            </a:extLst>
          </p:cNvPr>
          <p:cNvPicPr>
            <a:picLocks noChangeAspect="1"/>
          </p:cNvPicPr>
          <p:nvPr/>
        </p:nvPicPr>
        <p:blipFill>
          <a:blip r:embed="rId4"/>
          <a:stretch>
            <a:fillRect/>
          </a:stretch>
        </p:blipFill>
        <p:spPr>
          <a:xfrm>
            <a:off x="4437154" y="70331"/>
            <a:ext cx="2972855" cy="3539430"/>
          </a:xfrm>
          <a:prstGeom prst="rect">
            <a:avLst/>
          </a:prstGeom>
        </p:spPr>
      </p:pic>
    </p:spTree>
    <p:extLst>
      <p:ext uri="{BB962C8B-B14F-4D97-AF65-F5344CB8AC3E}">
        <p14:creationId xmlns:p14="http://schemas.microsoft.com/office/powerpoint/2010/main" val="111776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0" y="0"/>
            <a:ext cx="12192000" cy="6858000"/>
          </a:xfrm>
          <a:prstGeom prst="rect">
            <a:avLst/>
          </a:prstGeom>
          <a:effectLst>
            <a:outerShdw dist="50800" dir="5400000" algn="ctr" rotWithShape="0">
              <a:srgbClr val="000000">
                <a:alpha val="90000"/>
              </a:srgbClr>
            </a:outerShdw>
          </a:effectLst>
        </p:spPr>
      </p:pic>
      <p:sp>
        <p:nvSpPr>
          <p:cNvPr id="3" name="TextBox 2">
            <a:extLst>
              <a:ext uri="{FF2B5EF4-FFF2-40B4-BE49-F238E27FC236}">
                <a16:creationId xmlns:a16="http://schemas.microsoft.com/office/drawing/2014/main" id="{A0B43661-C6EE-4CDC-84D0-FBE8CAC4844A}"/>
              </a:ext>
            </a:extLst>
          </p:cNvPr>
          <p:cNvSpPr txBox="1"/>
          <p:nvPr/>
        </p:nvSpPr>
        <p:spPr>
          <a:xfrm>
            <a:off x="70450" y="5746248"/>
            <a:ext cx="1897248" cy="830997"/>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NETWORK </a:t>
            </a:r>
          </a:p>
          <a:p>
            <a:r>
              <a:rPr lang="en-US" sz="2400" dirty="0">
                <a:latin typeface="Aharoni" panose="02010803020104030203" pitchFamily="2" charset="-79"/>
                <a:cs typeface="Aharoni" panose="02010803020104030203" pitchFamily="2" charset="-79"/>
              </a:rPr>
              <a:t>TOPOLOGY</a:t>
            </a:r>
          </a:p>
        </p:txBody>
      </p:sp>
      <p:pic>
        <p:nvPicPr>
          <p:cNvPr id="5" name="Picture 4">
            <a:extLst>
              <a:ext uri="{FF2B5EF4-FFF2-40B4-BE49-F238E27FC236}">
                <a16:creationId xmlns:a16="http://schemas.microsoft.com/office/drawing/2014/main" id="{9939813B-E873-43A2-B6E9-1FEA9955BAB6}"/>
              </a:ext>
            </a:extLst>
          </p:cNvPr>
          <p:cNvPicPr>
            <a:picLocks noChangeAspect="1"/>
          </p:cNvPicPr>
          <p:nvPr/>
        </p:nvPicPr>
        <p:blipFill>
          <a:blip r:embed="rId4"/>
          <a:stretch>
            <a:fillRect/>
          </a:stretch>
        </p:blipFill>
        <p:spPr>
          <a:xfrm>
            <a:off x="277127" y="2256675"/>
            <a:ext cx="1897247" cy="1897247"/>
          </a:xfrm>
          <a:prstGeom prst="rect">
            <a:avLst/>
          </a:prstGeom>
        </p:spPr>
      </p:pic>
      <p:grpSp>
        <p:nvGrpSpPr>
          <p:cNvPr id="6" name="Group 5">
            <a:extLst>
              <a:ext uri="{FF2B5EF4-FFF2-40B4-BE49-F238E27FC236}">
                <a16:creationId xmlns:a16="http://schemas.microsoft.com/office/drawing/2014/main" id="{F47A627F-1A88-4F64-9CF6-4B30C44712E7}"/>
              </a:ext>
            </a:extLst>
          </p:cNvPr>
          <p:cNvGrpSpPr/>
          <p:nvPr/>
        </p:nvGrpSpPr>
        <p:grpSpPr>
          <a:xfrm>
            <a:off x="242495" y="379085"/>
            <a:ext cx="1966513" cy="1027917"/>
            <a:chOff x="1705861" y="402302"/>
            <a:chExt cx="2275368" cy="1137684"/>
          </a:xfrm>
        </p:grpSpPr>
        <p:sp>
          <p:nvSpPr>
            <p:cNvPr id="7" name="Cloud 6">
              <a:extLst>
                <a:ext uri="{FF2B5EF4-FFF2-40B4-BE49-F238E27FC236}">
                  <a16:creationId xmlns:a16="http://schemas.microsoft.com/office/drawing/2014/main" id="{0E024A62-883A-46FD-8832-4B39E1150D0C}"/>
                </a:ext>
              </a:extLst>
            </p:cNvPr>
            <p:cNvSpPr/>
            <p:nvPr/>
          </p:nvSpPr>
          <p:spPr>
            <a:xfrm>
              <a:off x="1705861" y="402302"/>
              <a:ext cx="2275368" cy="1137684"/>
            </a:xfrm>
            <a:prstGeom prst="cloud">
              <a:avLst/>
            </a:prstGeom>
            <a:solidFill>
              <a:schemeClr val="bg1">
                <a:lumMod val="85000"/>
              </a:schemeClr>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67CFB-B6E5-4EE1-BA7F-3E5739EBAD44}"/>
                </a:ext>
              </a:extLst>
            </p:cNvPr>
            <p:cNvSpPr txBox="1"/>
            <p:nvPr/>
          </p:nvSpPr>
          <p:spPr>
            <a:xfrm flipH="1">
              <a:off x="2239083" y="786478"/>
              <a:ext cx="1208923" cy="340643"/>
            </a:xfrm>
            <a:prstGeom prst="rect">
              <a:avLst/>
            </a:prstGeom>
            <a:noFill/>
          </p:spPr>
          <p:txBody>
            <a:bodyPr wrap="square" rtlCol="0">
              <a:spAutoFit/>
            </a:bodyPr>
            <a:lstStyle/>
            <a:p>
              <a:r>
                <a:rPr lang="en-US" sz="1400" dirty="0">
                  <a:latin typeface="Aharoni" panose="02010803020104030203" pitchFamily="2" charset="-79"/>
                  <a:cs typeface="Aharoni" panose="02010803020104030203" pitchFamily="2" charset="-79"/>
                </a:rPr>
                <a:t>INTERNET</a:t>
              </a:r>
            </a:p>
          </p:txBody>
        </p:sp>
      </p:grpSp>
      <p:grpSp>
        <p:nvGrpSpPr>
          <p:cNvPr id="9" name="Group 8">
            <a:extLst>
              <a:ext uri="{FF2B5EF4-FFF2-40B4-BE49-F238E27FC236}">
                <a16:creationId xmlns:a16="http://schemas.microsoft.com/office/drawing/2014/main" id="{F85E08D5-340B-4F1E-A2D4-AB5D34487DB9}"/>
              </a:ext>
            </a:extLst>
          </p:cNvPr>
          <p:cNvGrpSpPr/>
          <p:nvPr/>
        </p:nvGrpSpPr>
        <p:grpSpPr>
          <a:xfrm>
            <a:off x="3526030" y="2901693"/>
            <a:ext cx="2096746" cy="1485316"/>
            <a:chOff x="2253719" y="855175"/>
            <a:chExt cx="2096746" cy="1485316"/>
          </a:xfrm>
        </p:grpSpPr>
        <p:pic>
          <p:nvPicPr>
            <p:cNvPr id="10" name="Picture 9">
              <a:extLst>
                <a:ext uri="{FF2B5EF4-FFF2-40B4-BE49-F238E27FC236}">
                  <a16:creationId xmlns:a16="http://schemas.microsoft.com/office/drawing/2014/main" id="{1385C975-133C-4171-9217-79F72DE3C7E5}"/>
                </a:ext>
              </a:extLst>
            </p:cNvPr>
            <p:cNvPicPr>
              <a:picLocks noChangeAspect="1"/>
            </p:cNvPicPr>
            <p:nvPr/>
          </p:nvPicPr>
          <p:blipFill>
            <a:blip r:embed="rId5"/>
            <a:stretch>
              <a:fillRect/>
            </a:stretch>
          </p:blipFill>
          <p:spPr>
            <a:xfrm>
              <a:off x="2377619" y="855175"/>
              <a:ext cx="1743332" cy="839377"/>
            </a:xfrm>
            <a:prstGeom prst="rect">
              <a:avLst/>
            </a:prstGeom>
          </p:spPr>
        </p:pic>
        <p:sp>
          <p:nvSpPr>
            <p:cNvPr id="11" name="TextBox 10">
              <a:extLst>
                <a:ext uri="{FF2B5EF4-FFF2-40B4-BE49-F238E27FC236}">
                  <a16:creationId xmlns:a16="http://schemas.microsoft.com/office/drawing/2014/main" id="{14094188-4F6D-41F7-B1A2-4F661AAF68CC}"/>
                </a:ext>
              </a:extLst>
            </p:cNvPr>
            <p:cNvSpPr txBox="1"/>
            <p:nvPr/>
          </p:nvSpPr>
          <p:spPr>
            <a:xfrm>
              <a:off x="2253719" y="1694160"/>
              <a:ext cx="2096746" cy="646331"/>
            </a:xfrm>
            <a:prstGeom prst="rect">
              <a:avLst/>
            </a:prstGeom>
            <a:noFill/>
          </p:spPr>
          <p:txBody>
            <a:bodyPr wrap="square" rtlCol="0">
              <a:spAutoFit/>
            </a:bodyPr>
            <a:lstStyle/>
            <a:p>
              <a:r>
                <a:rPr lang="en-US" dirty="0"/>
                <a:t>Kali </a:t>
              </a:r>
              <a:r>
                <a:rPr lang="en-US" sz="1600" b="1" dirty="0">
                  <a:latin typeface="Courier New" panose="02070309020205020404" pitchFamily="49" charset="0"/>
                  <a:cs typeface="Courier New" panose="02070309020205020404" pitchFamily="49" charset="0"/>
                </a:rPr>
                <a:t>192.168.1.90</a:t>
              </a:r>
            </a:p>
            <a:p>
              <a:r>
                <a:rPr lang="en-US" dirty="0"/>
                <a:t>open ports 22/TCP</a:t>
              </a:r>
            </a:p>
          </p:txBody>
        </p:sp>
      </p:grpSp>
      <p:grpSp>
        <p:nvGrpSpPr>
          <p:cNvPr id="12" name="Group 11">
            <a:extLst>
              <a:ext uri="{FF2B5EF4-FFF2-40B4-BE49-F238E27FC236}">
                <a16:creationId xmlns:a16="http://schemas.microsoft.com/office/drawing/2014/main" id="{8743A37D-6D3C-4C43-B78D-7698F6740616}"/>
              </a:ext>
            </a:extLst>
          </p:cNvPr>
          <p:cNvGrpSpPr/>
          <p:nvPr/>
        </p:nvGrpSpPr>
        <p:grpSpPr>
          <a:xfrm>
            <a:off x="3618962" y="564693"/>
            <a:ext cx="1570448" cy="1682567"/>
            <a:chOff x="387694" y="2504228"/>
            <a:chExt cx="1570448" cy="1682567"/>
          </a:xfrm>
        </p:grpSpPr>
        <p:pic>
          <p:nvPicPr>
            <p:cNvPr id="13" name="Picture 12">
              <a:extLst>
                <a:ext uri="{FF2B5EF4-FFF2-40B4-BE49-F238E27FC236}">
                  <a16:creationId xmlns:a16="http://schemas.microsoft.com/office/drawing/2014/main" id="{37812BC0-93DB-4DF8-9B9F-075C0CFA9A28}"/>
                </a:ext>
              </a:extLst>
            </p:cNvPr>
            <p:cNvPicPr>
              <a:picLocks noChangeAspect="1"/>
            </p:cNvPicPr>
            <p:nvPr/>
          </p:nvPicPr>
          <p:blipFill>
            <a:blip r:embed="rId6"/>
            <a:stretch>
              <a:fillRect/>
            </a:stretch>
          </p:blipFill>
          <p:spPr>
            <a:xfrm>
              <a:off x="484940" y="2504228"/>
              <a:ext cx="1473202" cy="828676"/>
            </a:xfrm>
            <a:prstGeom prst="rect">
              <a:avLst/>
            </a:prstGeom>
          </p:spPr>
        </p:pic>
        <p:sp>
          <p:nvSpPr>
            <p:cNvPr id="14" name="TextBox 13">
              <a:extLst>
                <a:ext uri="{FF2B5EF4-FFF2-40B4-BE49-F238E27FC236}">
                  <a16:creationId xmlns:a16="http://schemas.microsoft.com/office/drawing/2014/main" id="{9D27C84D-CA08-4BA7-9F2C-9ED448BD9E81}"/>
                </a:ext>
              </a:extLst>
            </p:cNvPr>
            <p:cNvSpPr txBox="1"/>
            <p:nvPr/>
          </p:nvSpPr>
          <p:spPr>
            <a:xfrm>
              <a:off x="387694" y="3263465"/>
              <a:ext cx="1570448" cy="923330"/>
            </a:xfrm>
            <a:prstGeom prst="rect">
              <a:avLst/>
            </a:prstGeom>
            <a:noFill/>
          </p:spPr>
          <p:txBody>
            <a:bodyPr wrap="square" rtlCol="0">
              <a:spAutoFit/>
            </a:bodyPr>
            <a:lstStyle/>
            <a:p>
              <a:pPr algn="ctr"/>
              <a:r>
                <a:rPr lang="en-US" dirty="0"/>
                <a:t>Hyper V Host Machine</a:t>
              </a:r>
            </a:p>
            <a:p>
              <a:pPr algn="ctr"/>
              <a:r>
                <a:rPr lang="en-US" dirty="0"/>
                <a:t>192.168.1.1</a:t>
              </a:r>
            </a:p>
          </p:txBody>
        </p:sp>
      </p:grpSp>
      <p:pic>
        <p:nvPicPr>
          <p:cNvPr id="16" name="Picture 15">
            <a:extLst>
              <a:ext uri="{FF2B5EF4-FFF2-40B4-BE49-F238E27FC236}">
                <a16:creationId xmlns:a16="http://schemas.microsoft.com/office/drawing/2014/main" id="{5E7453E4-5B41-4D12-93B1-31D5CDA0B974}"/>
              </a:ext>
            </a:extLst>
          </p:cNvPr>
          <p:cNvPicPr>
            <a:picLocks noChangeAspect="1"/>
          </p:cNvPicPr>
          <p:nvPr/>
        </p:nvPicPr>
        <p:blipFill>
          <a:blip r:embed="rId7"/>
          <a:stretch>
            <a:fillRect/>
          </a:stretch>
        </p:blipFill>
        <p:spPr>
          <a:xfrm>
            <a:off x="8778536" y="3028641"/>
            <a:ext cx="1601751" cy="1125281"/>
          </a:xfrm>
          <a:prstGeom prst="rect">
            <a:avLst/>
          </a:prstGeom>
        </p:spPr>
      </p:pic>
      <p:sp>
        <p:nvSpPr>
          <p:cNvPr id="17" name="TextBox 16">
            <a:extLst>
              <a:ext uri="{FF2B5EF4-FFF2-40B4-BE49-F238E27FC236}">
                <a16:creationId xmlns:a16="http://schemas.microsoft.com/office/drawing/2014/main" id="{9CF90ECE-ADE1-42A0-99F6-8477D43BF822}"/>
              </a:ext>
            </a:extLst>
          </p:cNvPr>
          <p:cNvSpPr txBox="1"/>
          <p:nvPr/>
        </p:nvSpPr>
        <p:spPr>
          <a:xfrm>
            <a:off x="8213027" y="2124086"/>
            <a:ext cx="2709993" cy="892552"/>
          </a:xfrm>
          <a:prstGeom prst="rect">
            <a:avLst/>
          </a:prstGeom>
          <a:noFill/>
        </p:spPr>
        <p:txBody>
          <a:bodyPr wrap="square" rtlCol="0">
            <a:spAutoFit/>
          </a:bodyPr>
          <a:lstStyle/>
          <a:p>
            <a:pPr algn="ctr"/>
            <a:r>
              <a:rPr lang="en-US" dirty="0"/>
              <a:t>Capstone        </a:t>
            </a:r>
            <a:r>
              <a:rPr lang="en-US" sz="1600" b="1" dirty="0">
                <a:latin typeface="Courier New" panose="02070309020205020404" pitchFamily="49" charset="0"/>
                <a:cs typeface="Courier New" panose="02070309020205020404" pitchFamily="49" charset="0"/>
              </a:rPr>
              <a:t>192.168.1.105</a:t>
            </a:r>
          </a:p>
          <a:p>
            <a:pPr algn="ctr"/>
            <a:r>
              <a:rPr lang="en-US" dirty="0"/>
              <a:t>open ports 22/TCP</a:t>
            </a:r>
          </a:p>
        </p:txBody>
      </p:sp>
      <p:pic>
        <p:nvPicPr>
          <p:cNvPr id="19" name="Picture 18">
            <a:extLst>
              <a:ext uri="{FF2B5EF4-FFF2-40B4-BE49-F238E27FC236}">
                <a16:creationId xmlns:a16="http://schemas.microsoft.com/office/drawing/2014/main" id="{A1C26671-9DBA-420B-84C0-4D3E76F4AF8C}"/>
              </a:ext>
            </a:extLst>
          </p:cNvPr>
          <p:cNvPicPr>
            <a:picLocks noChangeAspect="1"/>
          </p:cNvPicPr>
          <p:nvPr/>
        </p:nvPicPr>
        <p:blipFill>
          <a:blip r:embed="rId8"/>
          <a:stretch>
            <a:fillRect/>
          </a:stretch>
        </p:blipFill>
        <p:spPr>
          <a:xfrm>
            <a:off x="6814529" y="1407002"/>
            <a:ext cx="829128" cy="823031"/>
          </a:xfrm>
          <a:prstGeom prst="rect">
            <a:avLst/>
          </a:prstGeom>
        </p:spPr>
      </p:pic>
      <p:sp>
        <p:nvSpPr>
          <p:cNvPr id="20" name="TextBox 19">
            <a:extLst>
              <a:ext uri="{FF2B5EF4-FFF2-40B4-BE49-F238E27FC236}">
                <a16:creationId xmlns:a16="http://schemas.microsoft.com/office/drawing/2014/main" id="{F6572808-ED24-41CF-9823-363C5691D6AF}"/>
              </a:ext>
            </a:extLst>
          </p:cNvPr>
          <p:cNvSpPr txBox="1"/>
          <p:nvPr/>
        </p:nvSpPr>
        <p:spPr>
          <a:xfrm>
            <a:off x="5920751" y="1995347"/>
            <a:ext cx="1966512" cy="1446550"/>
          </a:xfrm>
          <a:prstGeom prst="rect">
            <a:avLst/>
          </a:prstGeom>
          <a:noFill/>
        </p:spPr>
        <p:txBody>
          <a:bodyPr wrap="square" rtlCol="0">
            <a:spAutoFit/>
          </a:bodyPr>
          <a:lstStyle/>
          <a:p>
            <a:r>
              <a:rPr lang="en-US" dirty="0"/>
              <a:t>Target 1  </a:t>
            </a:r>
            <a:r>
              <a:rPr lang="en-US" sz="1600" b="1" dirty="0">
                <a:latin typeface="Courier New" panose="02070309020205020404" pitchFamily="49" charset="0"/>
                <a:cs typeface="Courier New" panose="02070309020205020404" pitchFamily="49" charset="0"/>
              </a:rPr>
              <a:t>192.168.1.110</a:t>
            </a:r>
          </a:p>
          <a:p>
            <a:r>
              <a:rPr lang="en-US" dirty="0"/>
              <a:t>open ports 22/TCP</a:t>
            </a:r>
          </a:p>
          <a:p>
            <a:r>
              <a:rPr lang="en-US" dirty="0"/>
              <a:t>80/TCP, 11TCP, 139/TCP, 445/TCP</a:t>
            </a:r>
          </a:p>
        </p:txBody>
      </p:sp>
      <p:grpSp>
        <p:nvGrpSpPr>
          <p:cNvPr id="21" name="Group 20">
            <a:extLst>
              <a:ext uri="{FF2B5EF4-FFF2-40B4-BE49-F238E27FC236}">
                <a16:creationId xmlns:a16="http://schemas.microsoft.com/office/drawing/2014/main" id="{B5B1D16B-2CFE-45CA-8D72-563DAC4F1C2B}"/>
              </a:ext>
            </a:extLst>
          </p:cNvPr>
          <p:cNvGrpSpPr/>
          <p:nvPr/>
        </p:nvGrpSpPr>
        <p:grpSpPr>
          <a:xfrm>
            <a:off x="8104476" y="4889095"/>
            <a:ext cx="3096127" cy="1785492"/>
            <a:chOff x="8927425" y="4684674"/>
            <a:chExt cx="3096127" cy="1785492"/>
          </a:xfrm>
        </p:grpSpPr>
        <p:pic>
          <p:nvPicPr>
            <p:cNvPr id="22" name="Picture 21">
              <a:extLst>
                <a:ext uri="{FF2B5EF4-FFF2-40B4-BE49-F238E27FC236}">
                  <a16:creationId xmlns:a16="http://schemas.microsoft.com/office/drawing/2014/main" id="{533350CD-51EB-473C-A965-D3448EB0A0CC}"/>
                </a:ext>
              </a:extLst>
            </p:cNvPr>
            <p:cNvPicPr>
              <a:picLocks noChangeAspect="1"/>
            </p:cNvPicPr>
            <p:nvPr/>
          </p:nvPicPr>
          <p:blipFill>
            <a:blip r:embed="rId9"/>
            <a:stretch>
              <a:fillRect/>
            </a:stretch>
          </p:blipFill>
          <p:spPr>
            <a:xfrm>
              <a:off x="9611964" y="4684674"/>
              <a:ext cx="1692880" cy="1169905"/>
            </a:xfrm>
            <a:prstGeom prst="rect">
              <a:avLst/>
            </a:prstGeom>
          </p:spPr>
        </p:pic>
        <p:sp>
          <p:nvSpPr>
            <p:cNvPr id="23" name="TextBox 22">
              <a:extLst>
                <a:ext uri="{FF2B5EF4-FFF2-40B4-BE49-F238E27FC236}">
                  <a16:creationId xmlns:a16="http://schemas.microsoft.com/office/drawing/2014/main" id="{B3677E52-8A8E-4EE4-B534-F199CF508FFB}"/>
                </a:ext>
              </a:extLst>
            </p:cNvPr>
            <p:cNvSpPr txBox="1"/>
            <p:nvPr/>
          </p:nvSpPr>
          <p:spPr>
            <a:xfrm>
              <a:off x="8927425" y="5823835"/>
              <a:ext cx="3096127" cy="646331"/>
            </a:xfrm>
            <a:prstGeom prst="rect">
              <a:avLst/>
            </a:prstGeom>
            <a:noFill/>
          </p:spPr>
          <p:txBody>
            <a:bodyPr wrap="square" rtlCol="0">
              <a:spAutoFit/>
            </a:bodyPr>
            <a:lstStyle/>
            <a:p>
              <a:r>
                <a:rPr lang="en-US" dirty="0"/>
                <a:t>ELK Stack </a:t>
              </a:r>
              <a:r>
                <a:rPr lang="en-US" sz="1600" b="1" dirty="0">
                  <a:latin typeface="Courier New" panose="02070309020205020404" pitchFamily="49" charset="0"/>
                  <a:cs typeface="Courier New" panose="02070309020205020404" pitchFamily="49" charset="0"/>
                </a:rPr>
                <a:t>192.168.1.100</a:t>
              </a:r>
            </a:p>
            <a:p>
              <a:r>
                <a:rPr lang="en-US" dirty="0"/>
                <a:t>open ports 22/TCP – 9200 TCP</a:t>
              </a:r>
            </a:p>
          </p:txBody>
        </p:sp>
      </p:grpSp>
      <p:pic>
        <p:nvPicPr>
          <p:cNvPr id="25" name="Picture 24">
            <a:extLst>
              <a:ext uri="{FF2B5EF4-FFF2-40B4-BE49-F238E27FC236}">
                <a16:creationId xmlns:a16="http://schemas.microsoft.com/office/drawing/2014/main" id="{37078EF9-56B2-47AF-AEB2-C8BC14F77795}"/>
              </a:ext>
            </a:extLst>
          </p:cNvPr>
          <p:cNvPicPr>
            <a:picLocks noChangeAspect="1"/>
          </p:cNvPicPr>
          <p:nvPr/>
        </p:nvPicPr>
        <p:blipFill>
          <a:blip r:embed="rId10"/>
          <a:stretch>
            <a:fillRect/>
          </a:stretch>
        </p:blipFill>
        <p:spPr>
          <a:xfrm>
            <a:off x="6775169" y="3623626"/>
            <a:ext cx="828711" cy="828711"/>
          </a:xfrm>
          <a:prstGeom prst="rect">
            <a:avLst/>
          </a:prstGeom>
        </p:spPr>
      </p:pic>
      <p:sp>
        <p:nvSpPr>
          <p:cNvPr id="26" name="TextBox 25">
            <a:extLst>
              <a:ext uri="{FF2B5EF4-FFF2-40B4-BE49-F238E27FC236}">
                <a16:creationId xmlns:a16="http://schemas.microsoft.com/office/drawing/2014/main" id="{02F65DB5-6A21-46D6-AF08-0DC15ED96811}"/>
              </a:ext>
            </a:extLst>
          </p:cNvPr>
          <p:cNvSpPr txBox="1"/>
          <p:nvPr/>
        </p:nvSpPr>
        <p:spPr>
          <a:xfrm>
            <a:off x="5838107" y="4240673"/>
            <a:ext cx="1966512" cy="1446550"/>
          </a:xfrm>
          <a:prstGeom prst="rect">
            <a:avLst/>
          </a:prstGeom>
          <a:noFill/>
        </p:spPr>
        <p:txBody>
          <a:bodyPr wrap="square" rtlCol="0">
            <a:spAutoFit/>
          </a:bodyPr>
          <a:lstStyle/>
          <a:p>
            <a:r>
              <a:rPr lang="en-US" dirty="0"/>
              <a:t>Target 2  </a:t>
            </a:r>
            <a:r>
              <a:rPr lang="en-US" sz="1600" b="1" dirty="0">
                <a:latin typeface="Courier New" panose="02070309020205020404" pitchFamily="49" charset="0"/>
                <a:cs typeface="Courier New" panose="02070309020205020404" pitchFamily="49" charset="0"/>
              </a:rPr>
              <a:t>192.168.1.115</a:t>
            </a:r>
          </a:p>
          <a:p>
            <a:r>
              <a:rPr lang="en-US" dirty="0"/>
              <a:t>open ports 22/TCP</a:t>
            </a:r>
          </a:p>
          <a:p>
            <a:r>
              <a:rPr lang="en-US" dirty="0"/>
              <a:t>80/TCP, 11TCP, 139/TCP, 445/TCP</a:t>
            </a:r>
          </a:p>
        </p:txBody>
      </p:sp>
      <p:cxnSp>
        <p:nvCxnSpPr>
          <p:cNvPr id="27" name="Straight Arrow Connector 26">
            <a:extLst>
              <a:ext uri="{FF2B5EF4-FFF2-40B4-BE49-F238E27FC236}">
                <a16:creationId xmlns:a16="http://schemas.microsoft.com/office/drawing/2014/main" id="{1E40CD9F-8E10-47E6-B887-C3D86288DB3D}"/>
              </a:ext>
            </a:extLst>
          </p:cNvPr>
          <p:cNvCxnSpPr>
            <a:cxnSpLocks/>
          </p:cNvCxnSpPr>
          <p:nvPr/>
        </p:nvCxnSpPr>
        <p:spPr>
          <a:xfrm flipV="1">
            <a:off x="1241806" y="1665751"/>
            <a:ext cx="0" cy="698003"/>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2EA50E83-8025-4CB1-A6B3-5E0BC4E2ECB8}"/>
              </a:ext>
            </a:extLst>
          </p:cNvPr>
          <p:cNvCxnSpPr>
            <a:cxnSpLocks/>
          </p:cNvCxnSpPr>
          <p:nvPr/>
        </p:nvCxnSpPr>
        <p:spPr>
          <a:xfrm flipH="1">
            <a:off x="9568023" y="4198168"/>
            <a:ext cx="11388" cy="592754"/>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54626EDA-C2E2-4295-8FD1-1C52733F6E9D}"/>
              </a:ext>
            </a:extLst>
          </p:cNvPr>
          <p:cNvCxnSpPr>
            <a:cxnSpLocks/>
          </p:cNvCxnSpPr>
          <p:nvPr/>
        </p:nvCxnSpPr>
        <p:spPr>
          <a:xfrm>
            <a:off x="7789231" y="1959817"/>
            <a:ext cx="1138194" cy="403937"/>
          </a:xfrm>
          <a:prstGeom prst="straightConnector1">
            <a:avLst/>
          </a:prstGeom>
          <a:ln w="38100">
            <a:solidFill>
              <a:schemeClr val="tx1"/>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358DF864-9450-4E81-B303-6B105F8AC6E1}"/>
              </a:ext>
            </a:extLst>
          </p:cNvPr>
          <p:cNvCxnSpPr>
            <a:cxnSpLocks/>
          </p:cNvCxnSpPr>
          <p:nvPr/>
        </p:nvCxnSpPr>
        <p:spPr>
          <a:xfrm>
            <a:off x="4397648" y="2247260"/>
            <a:ext cx="0" cy="573694"/>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F3F4E893-729C-401D-A61A-9910C523027B}"/>
              </a:ext>
            </a:extLst>
          </p:cNvPr>
          <p:cNvCxnSpPr>
            <a:cxnSpLocks/>
          </p:cNvCxnSpPr>
          <p:nvPr/>
        </p:nvCxnSpPr>
        <p:spPr>
          <a:xfrm>
            <a:off x="2640722" y="977408"/>
            <a:ext cx="963996" cy="1623"/>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DF7241F9-19DF-4E71-AB47-DB34D4F3CA39}"/>
              </a:ext>
            </a:extLst>
          </p:cNvPr>
          <p:cNvCxnSpPr>
            <a:cxnSpLocks/>
          </p:cNvCxnSpPr>
          <p:nvPr/>
        </p:nvCxnSpPr>
        <p:spPr>
          <a:xfrm>
            <a:off x="5446370" y="3489940"/>
            <a:ext cx="1073537" cy="750733"/>
          </a:xfrm>
          <a:prstGeom prst="straightConnector1">
            <a:avLst/>
          </a:prstGeom>
          <a:ln w="38100">
            <a:solidFill>
              <a:schemeClr val="tx1"/>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2D0F5B36-700C-4ED9-B1E5-5DDF33158787}"/>
              </a:ext>
            </a:extLst>
          </p:cNvPr>
          <p:cNvCxnSpPr>
            <a:cxnSpLocks/>
          </p:cNvCxnSpPr>
          <p:nvPr/>
        </p:nvCxnSpPr>
        <p:spPr>
          <a:xfrm flipV="1">
            <a:off x="7721908" y="3865306"/>
            <a:ext cx="1019773" cy="429091"/>
          </a:xfrm>
          <a:prstGeom prst="straightConnector1">
            <a:avLst/>
          </a:prstGeom>
          <a:ln w="38100">
            <a:solidFill>
              <a:schemeClr val="tx1"/>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71FDCB0C-D657-4E38-A8BA-99CF1D9C7F35}"/>
              </a:ext>
            </a:extLst>
          </p:cNvPr>
          <p:cNvSpPr/>
          <p:nvPr/>
        </p:nvSpPr>
        <p:spPr>
          <a:xfrm>
            <a:off x="3395984" y="183413"/>
            <a:ext cx="8725566" cy="64970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
        <p:nvSpPr>
          <p:cNvPr id="35" name="Rectangle: Rounded Corners 34">
            <a:extLst>
              <a:ext uri="{FF2B5EF4-FFF2-40B4-BE49-F238E27FC236}">
                <a16:creationId xmlns:a16="http://schemas.microsoft.com/office/drawing/2014/main" id="{8E095361-E8F1-437B-B9E9-DF2CA361BAA4}"/>
              </a:ext>
            </a:extLst>
          </p:cNvPr>
          <p:cNvSpPr/>
          <p:nvPr/>
        </p:nvSpPr>
        <p:spPr>
          <a:xfrm>
            <a:off x="6773344" y="177534"/>
            <a:ext cx="2288966" cy="44973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406DACD-6844-41B2-9A39-79DC6B7274AB}"/>
              </a:ext>
            </a:extLst>
          </p:cNvPr>
          <p:cNvSpPr txBox="1"/>
          <p:nvPr/>
        </p:nvSpPr>
        <p:spPr>
          <a:xfrm flipH="1">
            <a:off x="6821363" y="230988"/>
            <a:ext cx="2408528" cy="369332"/>
          </a:xfrm>
          <a:prstGeom prst="rect">
            <a:avLst/>
          </a:prstGeom>
          <a:noFill/>
        </p:spPr>
        <p:txBody>
          <a:bodyPr wrap="square" rtlCol="0">
            <a:spAutoFit/>
          </a:bodyPr>
          <a:lstStyle/>
          <a:p>
            <a:r>
              <a:rPr lang="en-US" dirty="0"/>
              <a:t>Azure Virtual Network </a:t>
            </a:r>
          </a:p>
        </p:txBody>
      </p:sp>
      <p:cxnSp>
        <p:nvCxnSpPr>
          <p:cNvPr id="37" name="Straight Arrow Connector 36">
            <a:extLst>
              <a:ext uri="{FF2B5EF4-FFF2-40B4-BE49-F238E27FC236}">
                <a16:creationId xmlns:a16="http://schemas.microsoft.com/office/drawing/2014/main" id="{1AC67A99-E0E0-4CC9-9335-4447CC27D4C8}"/>
              </a:ext>
            </a:extLst>
          </p:cNvPr>
          <p:cNvCxnSpPr>
            <a:cxnSpLocks/>
          </p:cNvCxnSpPr>
          <p:nvPr/>
        </p:nvCxnSpPr>
        <p:spPr>
          <a:xfrm flipV="1">
            <a:off x="5442653" y="2377043"/>
            <a:ext cx="478098" cy="719087"/>
          </a:xfrm>
          <a:prstGeom prst="straightConnector1">
            <a:avLst/>
          </a:prstGeom>
          <a:ln w="38100">
            <a:solidFill>
              <a:schemeClr val="tx1"/>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757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0" y="0"/>
            <a:ext cx="12192000" cy="6858000"/>
          </a:xfrm>
          <a:prstGeom prst="rect">
            <a:avLst/>
          </a:prstGeom>
          <a:effectLst>
            <a:outerShdw dist="50800" dir="5400000" algn="ctr" rotWithShape="0">
              <a:srgbClr val="000000">
                <a:alpha val="90000"/>
              </a:srgbClr>
            </a:outerShdw>
          </a:effectLst>
        </p:spPr>
      </p:pic>
      <p:sp>
        <p:nvSpPr>
          <p:cNvPr id="7" name="TextBox 6">
            <a:extLst>
              <a:ext uri="{FF2B5EF4-FFF2-40B4-BE49-F238E27FC236}">
                <a16:creationId xmlns:a16="http://schemas.microsoft.com/office/drawing/2014/main" id="{A89F0147-2CCC-41BA-8521-D67223D53FC6}"/>
              </a:ext>
            </a:extLst>
          </p:cNvPr>
          <p:cNvSpPr txBox="1"/>
          <p:nvPr/>
        </p:nvSpPr>
        <p:spPr>
          <a:xfrm flipH="1">
            <a:off x="500722" y="325677"/>
            <a:ext cx="8359248" cy="923330"/>
          </a:xfrm>
          <a:prstGeom prst="rect">
            <a:avLst/>
          </a:prstGeom>
          <a:noFill/>
        </p:spPr>
        <p:txBody>
          <a:bodyPr wrap="square" rtlCol="0">
            <a:spAutoFit/>
          </a:bodyPr>
          <a:lstStyle/>
          <a:p>
            <a:r>
              <a:rPr lang="en-US" sz="5400" dirty="0">
                <a:latin typeface="Cooper Black" panose="0208090404030B020404" pitchFamily="18" charset="0"/>
              </a:rPr>
              <a:t>Table of Contents</a:t>
            </a:r>
          </a:p>
        </p:txBody>
      </p:sp>
      <p:sp>
        <p:nvSpPr>
          <p:cNvPr id="8" name="TextBox 7">
            <a:extLst>
              <a:ext uri="{FF2B5EF4-FFF2-40B4-BE49-F238E27FC236}">
                <a16:creationId xmlns:a16="http://schemas.microsoft.com/office/drawing/2014/main" id="{5D1BA3B4-523C-458B-8E61-22745B9C85FE}"/>
              </a:ext>
            </a:extLst>
          </p:cNvPr>
          <p:cNvSpPr txBox="1"/>
          <p:nvPr/>
        </p:nvSpPr>
        <p:spPr>
          <a:xfrm flipH="1">
            <a:off x="918152" y="1766170"/>
            <a:ext cx="6647567" cy="3539430"/>
          </a:xfrm>
          <a:prstGeom prst="rect">
            <a:avLst/>
          </a:prstGeom>
          <a:noFill/>
        </p:spPr>
        <p:txBody>
          <a:bodyPr wrap="square" rtlCol="0">
            <a:spAutoFit/>
          </a:bodyPr>
          <a:lstStyle/>
          <a:p>
            <a:pPr marL="285750" indent="-285750">
              <a:buBlip>
                <a:blip r:embed="rId4">
                  <a:extLst>
                    <a:ext uri="{837473B0-CC2E-450A-ABE3-18F120FF3D39}">
                      <a1611:picAttrSrcUrl xmlns:a1611="http://schemas.microsoft.com/office/drawing/2016/11/main" r:id="rId5"/>
                    </a:ext>
                  </a:extLst>
                </a:blip>
              </a:buBlip>
            </a:pPr>
            <a:r>
              <a:rPr lang="en-US" sz="3200" dirty="0">
                <a:latin typeface="Cooper Black" panose="0208090404030B020404" pitchFamily="18" charset="0"/>
              </a:rPr>
              <a:t> Network Topology</a:t>
            </a:r>
          </a:p>
          <a:p>
            <a:pPr marL="285750" indent="-285750">
              <a:buBlip>
                <a:blip r:embed="rId4">
                  <a:extLst>
                    <a:ext uri="{837473B0-CC2E-450A-ABE3-18F120FF3D39}">
                      <a1611:picAttrSrcUrl xmlns:a1611="http://schemas.microsoft.com/office/drawing/2016/11/main" r:id="rId5"/>
                    </a:ext>
                  </a:extLst>
                </a:blip>
              </a:buBlip>
            </a:pPr>
            <a:endParaRPr lang="en-US" sz="3200" dirty="0">
              <a:latin typeface="Cooper Black" panose="0208090404030B020404" pitchFamily="18" charset="0"/>
            </a:endParaRPr>
          </a:p>
          <a:p>
            <a:pPr marL="285750" indent="-285750">
              <a:buBlip>
                <a:blip r:embed="rId4">
                  <a:extLst>
                    <a:ext uri="{837473B0-CC2E-450A-ABE3-18F120FF3D39}">
                      <a1611:picAttrSrcUrl xmlns:a1611="http://schemas.microsoft.com/office/drawing/2016/11/main" r:id="rId5"/>
                    </a:ext>
                  </a:extLst>
                </a:blip>
              </a:buBlip>
            </a:pPr>
            <a:r>
              <a:rPr lang="en-US" sz="3200" dirty="0">
                <a:latin typeface="Cooper Black" panose="0208090404030B020404" pitchFamily="18" charset="0"/>
              </a:rPr>
              <a:t> Exposed Services</a:t>
            </a:r>
          </a:p>
          <a:p>
            <a:pPr marL="285750" indent="-285750">
              <a:buBlip>
                <a:blip r:embed="rId4">
                  <a:extLst>
                    <a:ext uri="{837473B0-CC2E-450A-ABE3-18F120FF3D39}">
                      <a1611:picAttrSrcUrl xmlns:a1611="http://schemas.microsoft.com/office/drawing/2016/11/main" r:id="rId5"/>
                    </a:ext>
                  </a:extLst>
                </a:blip>
              </a:buBlip>
            </a:pPr>
            <a:endParaRPr lang="en-US" sz="3200" dirty="0">
              <a:latin typeface="Cooper Black" panose="0208090404030B020404" pitchFamily="18" charset="0"/>
            </a:endParaRPr>
          </a:p>
          <a:p>
            <a:pPr marL="285750" indent="-285750">
              <a:buBlip>
                <a:blip r:embed="rId4">
                  <a:extLst>
                    <a:ext uri="{837473B0-CC2E-450A-ABE3-18F120FF3D39}">
                      <a1611:picAttrSrcUrl xmlns:a1611="http://schemas.microsoft.com/office/drawing/2016/11/main" r:id="rId5"/>
                    </a:ext>
                  </a:extLst>
                </a:blip>
              </a:buBlip>
            </a:pPr>
            <a:r>
              <a:rPr lang="en-US" sz="3200" dirty="0">
                <a:latin typeface="Cooper Black" panose="0208090404030B020404" pitchFamily="18" charset="0"/>
              </a:rPr>
              <a:t> Critical Vulnerabilities</a:t>
            </a:r>
          </a:p>
          <a:p>
            <a:pPr marL="285750" indent="-285750">
              <a:buBlip>
                <a:blip r:embed="rId4">
                  <a:extLst>
                    <a:ext uri="{837473B0-CC2E-450A-ABE3-18F120FF3D39}">
                      <a1611:picAttrSrcUrl xmlns:a1611="http://schemas.microsoft.com/office/drawing/2016/11/main" r:id="rId5"/>
                    </a:ext>
                  </a:extLst>
                </a:blip>
              </a:buBlip>
            </a:pPr>
            <a:endParaRPr lang="en-US" sz="3200" dirty="0">
              <a:latin typeface="Cooper Black" panose="0208090404030B020404" pitchFamily="18" charset="0"/>
            </a:endParaRPr>
          </a:p>
          <a:p>
            <a:pPr marL="285750" indent="-285750">
              <a:buBlip>
                <a:blip r:embed="rId4">
                  <a:extLst>
                    <a:ext uri="{837473B0-CC2E-450A-ABE3-18F120FF3D39}">
                      <a1611:picAttrSrcUrl xmlns:a1611="http://schemas.microsoft.com/office/drawing/2016/11/main" r:id="rId5"/>
                    </a:ext>
                  </a:extLst>
                </a:blip>
              </a:buBlip>
            </a:pPr>
            <a:r>
              <a:rPr lang="en-US" sz="3200" dirty="0">
                <a:latin typeface="Cooper Black" panose="0208090404030B020404" pitchFamily="18" charset="0"/>
              </a:rPr>
              <a:t> Exploitation</a:t>
            </a:r>
          </a:p>
        </p:txBody>
      </p:sp>
      <p:pic>
        <p:nvPicPr>
          <p:cNvPr id="11" name="Picture 10" descr="Icon&#10;&#10;Description automatically generated">
            <a:extLst>
              <a:ext uri="{FF2B5EF4-FFF2-40B4-BE49-F238E27FC236}">
                <a16:creationId xmlns:a16="http://schemas.microsoft.com/office/drawing/2014/main" id="{94B48128-F933-4304-925F-222C56248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8421" y="1249008"/>
            <a:ext cx="4315427" cy="4301696"/>
          </a:xfrm>
          <a:prstGeom prst="ellipse">
            <a:avLst/>
          </a:prstGeom>
          <a:ln w="63500" cap="rnd">
            <a:solidFill>
              <a:srgbClr val="EE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39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0" y="0"/>
            <a:ext cx="12192000" cy="6858000"/>
          </a:xfrm>
          <a:prstGeom prst="rect">
            <a:avLst/>
          </a:prstGeom>
          <a:effectLst>
            <a:outerShdw dist="50800" dir="5400000" algn="ctr" rotWithShape="0">
              <a:srgbClr val="000000">
                <a:alpha val="90000"/>
              </a:srgbClr>
            </a:outerShdw>
          </a:effectLst>
        </p:spPr>
      </p:pic>
      <p:pic>
        <p:nvPicPr>
          <p:cNvPr id="2" name="Picture 1">
            <a:extLst>
              <a:ext uri="{FF2B5EF4-FFF2-40B4-BE49-F238E27FC236}">
                <a16:creationId xmlns:a16="http://schemas.microsoft.com/office/drawing/2014/main" id="{A4529295-858A-40A1-AEE9-2113B84FDD6C}"/>
              </a:ext>
            </a:extLst>
          </p:cNvPr>
          <p:cNvPicPr>
            <a:picLocks noChangeAspect="1"/>
          </p:cNvPicPr>
          <p:nvPr/>
        </p:nvPicPr>
        <p:blipFill>
          <a:blip r:embed="rId4"/>
          <a:stretch>
            <a:fillRect/>
          </a:stretch>
        </p:blipFill>
        <p:spPr>
          <a:xfrm>
            <a:off x="-47917" y="180216"/>
            <a:ext cx="12162574" cy="6547671"/>
          </a:xfrm>
          <a:prstGeom prst="rect">
            <a:avLst/>
          </a:prstGeom>
        </p:spPr>
      </p:pic>
    </p:spTree>
    <p:extLst>
      <p:ext uri="{BB962C8B-B14F-4D97-AF65-F5344CB8AC3E}">
        <p14:creationId xmlns:p14="http://schemas.microsoft.com/office/powerpoint/2010/main" val="208314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133611" y="-150312"/>
            <a:ext cx="12459221" cy="7008312"/>
          </a:xfrm>
          <a:prstGeom prst="rect">
            <a:avLst/>
          </a:prstGeom>
          <a:effectLst>
            <a:outerShdw dist="50800" dir="5400000" algn="ctr" rotWithShape="0">
              <a:srgbClr val="000000">
                <a:alpha val="90000"/>
              </a:srgbClr>
            </a:outerShdw>
          </a:effectLst>
        </p:spPr>
      </p:pic>
      <p:sp>
        <p:nvSpPr>
          <p:cNvPr id="7" name="TextBox 6">
            <a:extLst>
              <a:ext uri="{FF2B5EF4-FFF2-40B4-BE49-F238E27FC236}">
                <a16:creationId xmlns:a16="http://schemas.microsoft.com/office/drawing/2014/main" id="{98B5AD92-B683-42BF-B5E7-33370058B257}"/>
              </a:ext>
            </a:extLst>
          </p:cNvPr>
          <p:cNvSpPr txBox="1"/>
          <p:nvPr/>
        </p:nvSpPr>
        <p:spPr>
          <a:xfrm flipH="1">
            <a:off x="327555" y="470026"/>
            <a:ext cx="4215430" cy="1077218"/>
          </a:xfrm>
          <a:prstGeom prst="rect">
            <a:avLst/>
          </a:prstGeom>
          <a:noFill/>
        </p:spPr>
        <p:txBody>
          <a:bodyPr wrap="square" rtlCol="0">
            <a:spAutoFit/>
          </a:bodyPr>
          <a:lstStyle/>
          <a:p>
            <a:r>
              <a:rPr lang="en-US" sz="3200" dirty="0">
                <a:latin typeface="Cooper Black" panose="0208090404030B020404" pitchFamily="18" charset="0"/>
              </a:rPr>
              <a:t>Exposed Services</a:t>
            </a:r>
          </a:p>
          <a:p>
            <a:endParaRPr lang="en-US" sz="3200" dirty="0">
              <a:latin typeface="Cooper Black" panose="0208090404030B020404" pitchFamily="18" charset="0"/>
            </a:endParaRPr>
          </a:p>
        </p:txBody>
      </p:sp>
      <p:sp>
        <p:nvSpPr>
          <p:cNvPr id="13" name="TextBox 12">
            <a:extLst>
              <a:ext uri="{FF2B5EF4-FFF2-40B4-BE49-F238E27FC236}">
                <a16:creationId xmlns:a16="http://schemas.microsoft.com/office/drawing/2014/main" id="{5567FD25-56CB-400C-8D63-BA0B3655B65C}"/>
              </a:ext>
            </a:extLst>
          </p:cNvPr>
          <p:cNvSpPr txBox="1"/>
          <p:nvPr/>
        </p:nvSpPr>
        <p:spPr>
          <a:xfrm>
            <a:off x="1151349" y="2671855"/>
            <a:ext cx="4944650" cy="2554545"/>
          </a:xfrm>
          <a:prstGeom prst="rect">
            <a:avLst/>
          </a:prstGeom>
          <a:noFill/>
        </p:spPr>
        <p:txBody>
          <a:bodyPr wrap="square">
            <a:spAutoFit/>
          </a:bodyPr>
          <a:lstStyle/>
          <a:p>
            <a:pPr algn="l"/>
            <a:r>
              <a:rPr lang="en-US" sz="2000" b="1" i="0" dirty="0">
                <a:solidFill>
                  <a:srgbClr val="24292F"/>
                </a:solidFill>
                <a:effectLst/>
                <a:latin typeface="Times New Roman" panose="02020603050405020304" pitchFamily="18" charset="0"/>
                <a:cs typeface="Times New Roman" panose="02020603050405020304" pitchFamily="18" charset="0"/>
              </a:rPr>
              <a:t>The Red Team scan  identifies the services below as potential ports to exploit:</a:t>
            </a:r>
          </a:p>
          <a:p>
            <a:pPr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Target 1</a:t>
            </a:r>
          </a:p>
          <a:p>
            <a:pPr marL="742950" lvl="1" indent="-285750"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Port 22/</a:t>
            </a:r>
            <a:r>
              <a:rPr lang="en-US" sz="2000" b="1" i="0" dirty="0" err="1">
                <a:solidFill>
                  <a:srgbClr val="24292F"/>
                </a:solidFill>
                <a:effectLst/>
                <a:latin typeface="Times New Roman" panose="02020603050405020304" pitchFamily="18" charset="0"/>
                <a:cs typeface="Times New Roman" panose="02020603050405020304" pitchFamily="18" charset="0"/>
              </a:rPr>
              <a:t>tcp</a:t>
            </a:r>
            <a:r>
              <a:rPr lang="en-US" sz="2000" b="1" i="0" dirty="0">
                <a:solidFill>
                  <a:srgbClr val="24292F"/>
                </a:solidFill>
                <a:effectLst/>
                <a:latin typeface="Times New Roman" panose="02020603050405020304" pitchFamily="18" charset="0"/>
                <a:cs typeface="Times New Roman" panose="02020603050405020304" pitchFamily="18" charset="0"/>
              </a:rPr>
              <a:t> - ssh</a:t>
            </a:r>
          </a:p>
          <a:p>
            <a:pPr marL="742950" lvl="1" indent="-285750"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Port 80/</a:t>
            </a:r>
            <a:r>
              <a:rPr lang="en-US" sz="2000" b="1" i="0" dirty="0" err="1">
                <a:solidFill>
                  <a:srgbClr val="24292F"/>
                </a:solidFill>
                <a:effectLst/>
                <a:latin typeface="Times New Roman" panose="02020603050405020304" pitchFamily="18" charset="0"/>
                <a:cs typeface="Times New Roman" panose="02020603050405020304" pitchFamily="18" charset="0"/>
              </a:rPr>
              <a:t>tcp</a:t>
            </a:r>
            <a:r>
              <a:rPr lang="en-US" sz="2000" b="1" i="0" dirty="0">
                <a:solidFill>
                  <a:srgbClr val="24292F"/>
                </a:solidFill>
                <a:effectLst/>
                <a:latin typeface="Times New Roman" panose="02020603050405020304" pitchFamily="18" charset="0"/>
                <a:cs typeface="Times New Roman" panose="02020603050405020304" pitchFamily="18" charset="0"/>
              </a:rPr>
              <a:t> - http</a:t>
            </a:r>
          </a:p>
          <a:p>
            <a:pPr marL="742950" lvl="1" indent="-285750"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Port 111/</a:t>
            </a:r>
            <a:r>
              <a:rPr lang="en-US" sz="2000" b="1" i="0" dirty="0" err="1">
                <a:solidFill>
                  <a:srgbClr val="24292F"/>
                </a:solidFill>
                <a:effectLst/>
                <a:latin typeface="Times New Roman" panose="02020603050405020304" pitchFamily="18" charset="0"/>
                <a:cs typeface="Times New Roman" panose="02020603050405020304" pitchFamily="18" charset="0"/>
              </a:rPr>
              <a:t>tcp</a:t>
            </a:r>
            <a:r>
              <a:rPr lang="en-US" sz="2000" b="1" i="0" dirty="0">
                <a:solidFill>
                  <a:srgbClr val="24292F"/>
                </a:solidFill>
                <a:effectLst/>
                <a:latin typeface="Times New Roman" panose="02020603050405020304" pitchFamily="18" charset="0"/>
                <a:cs typeface="Times New Roman" panose="02020603050405020304" pitchFamily="18" charset="0"/>
              </a:rPr>
              <a:t> - </a:t>
            </a:r>
            <a:r>
              <a:rPr lang="en-US" sz="2000" b="1" i="0" dirty="0" err="1">
                <a:solidFill>
                  <a:srgbClr val="24292F"/>
                </a:solidFill>
                <a:effectLst/>
                <a:latin typeface="Times New Roman" panose="02020603050405020304" pitchFamily="18" charset="0"/>
                <a:cs typeface="Times New Roman" panose="02020603050405020304" pitchFamily="18" charset="0"/>
              </a:rPr>
              <a:t>rbcbind</a:t>
            </a:r>
            <a:r>
              <a:rPr lang="en-US" sz="2000" b="1" i="0" dirty="0">
                <a:solidFill>
                  <a:srgbClr val="24292F"/>
                </a:solidFill>
                <a:effectLst/>
                <a:latin typeface="Times New Roman" panose="02020603050405020304" pitchFamily="18" charset="0"/>
                <a:cs typeface="Times New Roman" panose="02020603050405020304" pitchFamily="18" charset="0"/>
              </a:rPr>
              <a:t> </a:t>
            </a:r>
          </a:p>
          <a:p>
            <a:pPr marL="742950" lvl="1" indent="-285750"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Port 139/</a:t>
            </a:r>
            <a:r>
              <a:rPr lang="en-US" sz="2000" b="1" i="0" dirty="0" err="1">
                <a:solidFill>
                  <a:srgbClr val="24292F"/>
                </a:solidFill>
                <a:effectLst/>
                <a:latin typeface="Times New Roman" panose="02020603050405020304" pitchFamily="18" charset="0"/>
                <a:cs typeface="Times New Roman" panose="02020603050405020304" pitchFamily="18" charset="0"/>
              </a:rPr>
              <a:t>tcp</a:t>
            </a:r>
            <a:r>
              <a:rPr lang="en-US" sz="2000" b="1" i="0" dirty="0">
                <a:solidFill>
                  <a:srgbClr val="24292F"/>
                </a:solidFill>
                <a:effectLst/>
                <a:latin typeface="Times New Roman" panose="02020603050405020304" pitchFamily="18" charset="0"/>
                <a:cs typeface="Times New Roman" panose="02020603050405020304" pitchFamily="18" charset="0"/>
              </a:rPr>
              <a:t> - </a:t>
            </a:r>
            <a:r>
              <a:rPr lang="en-US" sz="2000" b="1" i="0" dirty="0" err="1">
                <a:solidFill>
                  <a:srgbClr val="24292F"/>
                </a:solidFill>
                <a:effectLst/>
                <a:latin typeface="Times New Roman" panose="02020603050405020304" pitchFamily="18" charset="0"/>
                <a:cs typeface="Times New Roman" panose="02020603050405020304" pitchFamily="18" charset="0"/>
              </a:rPr>
              <a:t>netbios-ssn</a:t>
            </a:r>
            <a:r>
              <a:rPr lang="en-US" sz="2000" b="1" i="0" dirty="0">
                <a:solidFill>
                  <a:srgbClr val="24292F"/>
                </a:solidFill>
                <a:effectLst/>
                <a:latin typeface="Times New Roman" panose="02020603050405020304" pitchFamily="18" charset="0"/>
                <a:cs typeface="Times New Roman" panose="02020603050405020304" pitchFamily="18" charset="0"/>
              </a:rPr>
              <a:t> </a:t>
            </a:r>
          </a:p>
          <a:p>
            <a:pPr marL="742950" lvl="1" indent="-285750" algn="l">
              <a:buFont typeface="Arial" panose="020B0604020202020204" pitchFamily="34" charset="0"/>
              <a:buChar char="•"/>
            </a:pPr>
            <a:r>
              <a:rPr lang="en-US" sz="2000" b="1" i="0" dirty="0">
                <a:solidFill>
                  <a:srgbClr val="24292F"/>
                </a:solidFill>
                <a:effectLst/>
                <a:latin typeface="Times New Roman" panose="02020603050405020304" pitchFamily="18" charset="0"/>
                <a:cs typeface="Times New Roman" panose="02020603050405020304" pitchFamily="18" charset="0"/>
              </a:rPr>
              <a:t>Port 445/</a:t>
            </a:r>
            <a:r>
              <a:rPr lang="en-US" sz="2000" b="1" i="0" dirty="0" err="1">
                <a:solidFill>
                  <a:srgbClr val="24292F"/>
                </a:solidFill>
                <a:effectLst/>
                <a:latin typeface="Times New Roman" panose="02020603050405020304" pitchFamily="18" charset="0"/>
                <a:cs typeface="Times New Roman" panose="02020603050405020304" pitchFamily="18" charset="0"/>
              </a:rPr>
              <a:t>tcp</a:t>
            </a:r>
            <a:r>
              <a:rPr lang="en-US" sz="2000" b="1" i="0" dirty="0">
                <a:solidFill>
                  <a:srgbClr val="24292F"/>
                </a:solidFill>
                <a:effectLst/>
                <a:latin typeface="Times New Roman" panose="02020603050405020304" pitchFamily="18" charset="0"/>
                <a:cs typeface="Times New Roman" panose="02020603050405020304" pitchFamily="18" charset="0"/>
              </a:rPr>
              <a:t> - </a:t>
            </a:r>
            <a:r>
              <a:rPr lang="en-US" sz="2000" b="1" i="0" dirty="0" err="1">
                <a:solidFill>
                  <a:srgbClr val="24292F"/>
                </a:solidFill>
                <a:effectLst/>
                <a:latin typeface="Times New Roman" panose="02020603050405020304" pitchFamily="18" charset="0"/>
                <a:cs typeface="Times New Roman" panose="02020603050405020304" pitchFamily="18" charset="0"/>
              </a:rPr>
              <a:t>netbios-ssn</a:t>
            </a:r>
            <a:r>
              <a:rPr lang="en-US" sz="2000" b="1" i="0" dirty="0">
                <a:solidFill>
                  <a:srgbClr val="24292F"/>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3594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87682"/>
            <a:ext cx="12347879" cy="6945682"/>
          </a:xfrm>
          <a:prstGeom prst="rect">
            <a:avLst/>
          </a:prstGeom>
          <a:effectLst>
            <a:outerShdw dist="50800" dir="5400000" algn="ctr" rotWithShape="0">
              <a:srgbClr val="000000">
                <a:alpha val="90000"/>
              </a:srgbClr>
            </a:outerShdw>
          </a:effectLst>
        </p:spPr>
      </p:pic>
      <p:pic>
        <p:nvPicPr>
          <p:cNvPr id="7" name="Picture 6">
            <a:extLst>
              <a:ext uri="{FF2B5EF4-FFF2-40B4-BE49-F238E27FC236}">
                <a16:creationId xmlns:a16="http://schemas.microsoft.com/office/drawing/2014/main" id="{07034EEC-EF57-4D18-9866-BC533F5EAE9B}"/>
              </a:ext>
            </a:extLst>
          </p:cNvPr>
          <p:cNvPicPr>
            <a:picLocks noChangeAspect="1"/>
          </p:cNvPicPr>
          <p:nvPr/>
        </p:nvPicPr>
        <p:blipFill>
          <a:blip r:embed="rId4"/>
          <a:stretch>
            <a:fillRect/>
          </a:stretch>
        </p:blipFill>
        <p:spPr>
          <a:xfrm>
            <a:off x="1012723" y="3269224"/>
            <a:ext cx="8064309" cy="3470998"/>
          </a:xfrm>
          <a:prstGeom prst="rect">
            <a:avLst/>
          </a:prstGeom>
        </p:spPr>
      </p:pic>
      <p:pic>
        <p:nvPicPr>
          <p:cNvPr id="10" name="Picture 9">
            <a:extLst>
              <a:ext uri="{FF2B5EF4-FFF2-40B4-BE49-F238E27FC236}">
                <a16:creationId xmlns:a16="http://schemas.microsoft.com/office/drawing/2014/main" id="{D478E05F-86ED-4DE4-B8A0-A4474C48B477}"/>
              </a:ext>
            </a:extLst>
          </p:cNvPr>
          <p:cNvPicPr>
            <a:picLocks noChangeAspect="1"/>
          </p:cNvPicPr>
          <p:nvPr/>
        </p:nvPicPr>
        <p:blipFill>
          <a:blip r:embed="rId5"/>
          <a:stretch>
            <a:fillRect/>
          </a:stretch>
        </p:blipFill>
        <p:spPr>
          <a:xfrm>
            <a:off x="6359665" y="48131"/>
            <a:ext cx="5734261" cy="4173140"/>
          </a:xfrm>
          <a:prstGeom prst="rect">
            <a:avLst/>
          </a:prstGeom>
        </p:spPr>
      </p:pic>
      <p:sp>
        <p:nvSpPr>
          <p:cNvPr id="12" name="TextBox 11">
            <a:extLst>
              <a:ext uri="{FF2B5EF4-FFF2-40B4-BE49-F238E27FC236}">
                <a16:creationId xmlns:a16="http://schemas.microsoft.com/office/drawing/2014/main" id="{7BAA3FEB-B1AC-4F00-A71C-EFA5BFD36DE4}"/>
              </a:ext>
            </a:extLst>
          </p:cNvPr>
          <p:cNvSpPr txBox="1"/>
          <p:nvPr/>
        </p:nvSpPr>
        <p:spPr>
          <a:xfrm>
            <a:off x="60745" y="0"/>
            <a:ext cx="3385159" cy="1077218"/>
          </a:xfrm>
          <a:prstGeom prst="rect">
            <a:avLst/>
          </a:prstGeom>
          <a:noFill/>
        </p:spPr>
        <p:txBody>
          <a:bodyPr wrap="square">
            <a:spAutoFit/>
          </a:bodyPr>
          <a:lstStyle/>
          <a:p>
            <a:r>
              <a:rPr lang="en-US" sz="3200" dirty="0">
                <a:latin typeface="Cooper Black" panose="0208090404030B020404" pitchFamily="18" charset="0"/>
              </a:rPr>
              <a:t>Critical </a:t>
            </a:r>
          </a:p>
          <a:p>
            <a:r>
              <a:rPr lang="en-US" sz="3200" dirty="0">
                <a:latin typeface="Cooper Black" panose="0208090404030B020404" pitchFamily="18" charset="0"/>
              </a:rPr>
              <a:t>Vulnerabilities</a:t>
            </a:r>
          </a:p>
        </p:txBody>
      </p:sp>
      <p:sp>
        <p:nvSpPr>
          <p:cNvPr id="14" name="TextBox 13">
            <a:extLst>
              <a:ext uri="{FF2B5EF4-FFF2-40B4-BE49-F238E27FC236}">
                <a16:creationId xmlns:a16="http://schemas.microsoft.com/office/drawing/2014/main" id="{5225749F-2F8D-41D7-9BC7-85B47C34D7B1}"/>
              </a:ext>
            </a:extLst>
          </p:cNvPr>
          <p:cNvSpPr txBox="1"/>
          <p:nvPr/>
        </p:nvSpPr>
        <p:spPr>
          <a:xfrm>
            <a:off x="98075" y="996958"/>
            <a:ext cx="6263012" cy="1323439"/>
          </a:xfrm>
          <a:prstGeom prst="rect">
            <a:avLst/>
          </a:prstGeom>
          <a:noFill/>
        </p:spPr>
        <p:txBody>
          <a:bodyPr wrap="square">
            <a:spAutoFit/>
          </a:bodyPr>
          <a:lstStyle/>
          <a:p>
            <a:pPr algn="l"/>
            <a:r>
              <a:rPr lang="en-US" sz="2000" b="1" i="0" dirty="0">
                <a:solidFill>
                  <a:srgbClr val="24292F"/>
                </a:solidFill>
                <a:effectLst/>
                <a:latin typeface="Times New Roman" panose="02020603050405020304" pitchFamily="18" charset="0"/>
                <a:cs typeface="Times New Roman" panose="02020603050405020304" pitchFamily="18" charset="0"/>
              </a:rPr>
              <a:t>The </a:t>
            </a:r>
            <a:r>
              <a:rPr lang="en-US" sz="2000" b="1" dirty="0">
                <a:solidFill>
                  <a:srgbClr val="24292F"/>
                </a:solidFill>
                <a:latin typeface="Times New Roman" panose="02020603050405020304" pitchFamily="18" charset="0"/>
                <a:cs typeface="Times New Roman" panose="02020603050405020304" pitchFamily="18" charset="0"/>
              </a:rPr>
              <a:t>Raven Security website was running WordPress which is know for exploitation on certain versions.  Running a wpscan revealed two usernames: </a:t>
            </a:r>
          </a:p>
          <a:p>
            <a:pPr algn="l"/>
            <a:r>
              <a:rPr lang="en-US" sz="2000" b="1" dirty="0">
                <a:solidFill>
                  <a:srgbClr val="24292F"/>
                </a:solidFill>
                <a:latin typeface="Times New Roman" panose="02020603050405020304" pitchFamily="18" charset="0"/>
                <a:cs typeface="Times New Roman" panose="02020603050405020304" pitchFamily="18" charset="0"/>
              </a:rPr>
              <a:t>Michael and Steven.  </a:t>
            </a:r>
            <a:endParaRPr lang="en-US" sz="2000" b="1" i="0" dirty="0">
              <a:solidFill>
                <a:srgbClr val="24292F"/>
              </a:solidFill>
              <a:effectLst/>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E67DEFA2-7D4E-4D76-94D9-B75F9FD62089}"/>
              </a:ext>
            </a:extLst>
          </p:cNvPr>
          <p:cNvPicPr>
            <a:picLocks noChangeAspect="1"/>
          </p:cNvPicPr>
          <p:nvPr/>
        </p:nvPicPr>
        <p:blipFill>
          <a:blip r:embed="rId6"/>
          <a:stretch>
            <a:fillRect/>
          </a:stretch>
        </p:blipFill>
        <p:spPr>
          <a:xfrm>
            <a:off x="195823" y="2310651"/>
            <a:ext cx="3745674" cy="1998110"/>
          </a:xfrm>
          <a:prstGeom prst="rect">
            <a:avLst/>
          </a:prstGeom>
        </p:spPr>
      </p:pic>
    </p:spTree>
    <p:extLst>
      <p:ext uri="{BB962C8B-B14F-4D97-AF65-F5344CB8AC3E}">
        <p14:creationId xmlns:p14="http://schemas.microsoft.com/office/powerpoint/2010/main" val="105664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87682"/>
            <a:ext cx="12347879" cy="6945682"/>
          </a:xfrm>
          <a:prstGeom prst="rect">
            <a:avLst/>
          </a:prstGeom>
          <a:effectLst>
            <a:outerShdw dist="50800" dir="5400000" algn="ctr" rotWithShape="0">
              <a:srgbClr val="000000">
                <a:alpha val="90000"/>
              </a:srgbClr>
            </a:outerShdw>
          </a:effectLst>
        </p:spPr>
      </p:pic>
      <p:sp>
        <p:nvSpPr>
          <p:cNvPr id="12" name="TextBox 11">
            <a:extLst>
              <a:ext uri="{FF2B5EF4-FFF2-40B4-BE49-F238E27FC236}">
                <a16:creationId xmlns:a16="http://schemas.microsoft.com/office/drawing/2014/main" id="{7BAA3FEB-B1AC-4F00-A71C-EFA5BFD36DE4}"/>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
        <p:nvSpPr>
          <p:cNvPr id="14" name="TextBox 13">
            <a:extLst>
              <a:ext uri="{FF2B5EF4-FFF2-40B4-BE49-F238E27FC236}">
                <a16:creationId xmlns:a16="http://schemas.microsoft.com/office/drawing/2014/main" id="{5225749F-2F8D-41D7-9BC7-85B47C34D7B1}"/>
              </a:ext>
            </a:extLst>
          </p:cNvPr>
          <p:cNvSpPr txBox="1"/>
          <p:nvPr/>
        </p:nvSpPr>
        <p:spPr>
          <a:xfrm>
            <a:off x="98075" y="996958"/>
            <a:ext cx="3929804" cy="2246769"/>
          </a:xfrm>
          <a:prstGeom prst="rect">
            <a:avLst/>
          </a:prstGeom>
          <a:noFill/>
        </p:spPr>
        <p:txBody>
          <a:bodyPr wrap="square">
            <a:spAutoFit/>
          </a:bodyPr>
          <a:lstStyle/>
          <a:p>
            <a:pPr algn="l"/>
            <a:r>
              <a:rPr lang="en-US" sz="2000" b="1" i="0" dirty="0">
                <a:solidFill>
                  <a:srgbClr val="24292F"/>
                </a:solidFill>
                <a:effectLst/>
                <a:latin typeface="Times New Roman" panose="02020603050405020304" pitchFamily="18" charset="0"/>
                <a:cs typeface="Times New Roman" panose="02020603050405020304" pitchFamily="18" charset="0"/>
              </a:rPr>
              <a:t>After </a:t>
            </a:r>
            <a:r>
              <a:rPr lang="en-US" sz="2000" b="1" dirty="0">
                <a:solidFill>
                  <a:srgbClr val="24292F"/>
                </a:solidFill>
                <a:latin typeface="Times New Roman" panose="02020603050405020304" pitchFamily="18" charset="0"/>
                <a:cs typeface="Times New Roman" panose="02020603050405020304" pitchFamily="18" charset="0"/>
              </a:rPr>
              <a:t>discovering the usernames from the wpscan, an attempt to access the system by simply trying Michael’s name as the password allowed access into the system through the open ssh port 20.</a:t>
            </a:r>
          </a:p>
          <a:p>
            <a:pPr algn="l"/>
            <a:endParaRPr lang="en-US" sz="2000" b="1" i="0" dirty="0">
              <a:effectLst/>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98A1DC1-AAB3-4997-B5C4-95AE95832DCF}"/>
              </a:ext>
            </a:extLst>
          </p:cNvPr>
          <p:cNvPicPr>
            <a:picLocks noChangeAspect="1"/>
          </p:cNvPicPr>
          <p:nvPr/>
        </p:nvPicPr>
        <p:blipFill>
          <a:blip r:embed="rId4"/>
          <a:stretch>
            <a:fillRect/>
          </a:stretch>
        </p:blipFill>
        <p:spPr>
          <a:xfrm>
            <a:off x="4501930" y="1476861"/>
            <a:ext cx="7324386" cy="5126276"/>
          </a:xfrm>
          <a:prstGeom prst="rect">
            <a:avLst/>
          </a:prstGeom>
        </p:spPr>
      </p:pic>
      <p:pic>
        <p:nvPicPr>
          <p:cNvPr id="15" name="Picture 14">
            <a:extLst>
              <a:ext uri="{FF2B5EF4-FFF2-40B4-BE49-F238E27FC236}">
                <a16:creationId xmlns:a16="http://schemas.microsoft.com/office/drawing/2014/main" id="{E5A8443A-6E8B-492A-82BA-EC835B644F7F}"/>
              </a:ext>
            </a:extLst>
          </p:cNvPr>
          <p:cNvPicPr>
            <a:picLocks noChangeAspect="1"/>
          </p:cNvPicPr>
          <p:nvPr/>
        </p:nvPicPr>
        <p:blipFill>
          <a:blip r:embed="rId5"/>
          <a:stretch>
            <a:fillRect/>
          </a:stretch>
        </p:blipFill>
        <p:spPr>
          <a:xfrm>
            <a:off x="5477671" y="1034516"/>
            <a:ext cx="5945124" cy="289560"/>
          </a:xfrm>
          <a:prstGeom prst="rect">
            <a:avLst/>
          </a:prstGeom>
        </p:spPr>
      </p:pic>
    </p:spTree>
    <p:extLst>
      <p:ext uri="{BB962C8B-B14F-4D97-AF65-F5344CB8AC3E}">
        <p14:creationId xmlns:p14="http://schemas.microsoft.com/office/powerpoint/2010/main" val="310218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87682"/>
            <a:ext cx="12347879" cy="6945682"/>
          </a:xfrm>
          <a:prstGeom prst="rect">
            <a:avLst/>
          </a:prstGeom>
          <a:effectLst>
            <a:outerShdw dist="50800" dir="5400000" algn="ctr" rotWithShape="0">
              <a:srgbClr val="000000">
                <a:alpha val="90000"/>
              </a:srgbClr>
            </a:outerShdw>
          </a:effectLst>
        </p:spPr>
      </p:pic>
      <p:sp>
        <p:nvSpPr>
          <p:cNvPr id="14" name="TextBox 13">
            <a:extLst>
              <a:ext uri="{FF2B5EF4-FFF2-40B4-BE49-F238E27FC236}">
                <a16:creationId xmlns:a16="http://schemas.microsoft.com/office/drawing/2014/main" id="{5225749F-2F8D-41D7-9BC7-85B47C34D7B1}"/>
              </a:ext>
            </a:extLst>
          </p:cNvPr>
          <p:cNvSpPr txBox="1"/>
          <p:nvPr/>
        </p:nvSpPr>
        <p:spPr>
          <a:xfrm>
            <a:off x="98075" y="1072114"/>
            <a:ext cx="4887284" cy="1631216"/>
          </a:xfrm>
          <a:prstGeom prst="rect">
            <a:avLst/>
          </a:prstGeom>
          <a:noFill/>
        </p:spPr>
        <p:txBody>
          <a:bodyPr wrap="square">
            <a:spAutoFit/>
          </a:bodyPr>
          <a:lstStyle/>
          <a:p>
            <a:pPr algn="l"/>
            <a:r>
              <a:rPr lang="en-US" sz="2000" b="1" dirty="0">
                <a:solidFill>
                  <a:srgbClr val="24292F"/>
                </a:solidFill>
                <a:latin typeface="Times New Roman" panose="02020603050405020304" pitchFamily="18" charset="0"/>
                <a:cs typeface="Times New Roman" panose="02020603050405020304" pitchFamily="18" charset="0"/>
              </a:rPr>
              <a:t>Using Michael’ credentials to obtain entry into the user shell, </a:t>
            </a:r>
            <a:r>
              <a:rPr lang="en-US" sz="2000" b="1" dirty="0">
                <a:solidFill>
                  <a:srgbClr val="C00000"/>
                </a:solidFill>
                <a:latin typeface="Times New Roman" panose="02020603050405020304" pitchFamily="18" charset="0"/>
                <a:cs typeface="Times New Roman" panose="02020603050405020304" pitchFamily="18" charset="0"/>
              </a:rPr>
              <a:t>flag 2</a:t>
            </a:r>
            <a:r>
              <a:rPr lang="en-US" sz="2000" b="1" dirty="0">
                <a:solidFill>
                  <a:srgbClr val="24292F"/>
                </a:solidFill>
                <a:latin typeface="Times New Roman" panose="02020603050405020304" pitchFamily="18" charset="0"/>
                <a:cs typeface="Times New Roman" panose="02020603050405020304" pitchFamily="18" charset="0"/>
              </a:rPr>
              <a:t> can be found by listing the files and directories in the /var/www/ and then displaying the contents with cat.    </a:t>
            </a:r>
            <a:r>
              <a:rPr lang="en-US" sz="2000" b="1" i="0" dirty="0">
                <a:effectLst/>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5C6E3CA6-2FEC-4684-B02B-F8CB5156A683}"/>
              </a:ext>
            </a:extLst>
          </p:cNvPr>
          <p:cNvPicPr>
            <a:picLocks noChangeAspect="1"/>
          </p:cNvPicPr>
          <p:nvPr/>
        </p:nvPicPr>
        <p:blipFill>
          <a:blip r:embed="rId4"/>
          <a:stretch>
            <a:fillRect/>
          </a:stretch>
        </p:blipFill>
        <p:spPr>
          <a:xfrm>
            <a:off x="4027879" y="2647443"/>
            <a:ext cx="7992958" cy="3938243"/>
          </a:xfrm>
          <a:prstGeom prst="rect">
            <a:avLst/>
          </a:prstGeom>
        </p:spPr>
      </p:pic>
      <p:sp>
        <p:nvSpPr>
          <p:cNvPr id="5" name="TextBox 4">
            <a:extLst>
              <a:ext uri="{FF2B5EF4-FFF2-40B4-BE49-F238E27FC236}">
                <a16:creationId xmlns:a16="http://schemas.microsoft.com/office/drawing/2014/main" id="{4F52DE7A-C332-4409-A701-2C12969E232D}"/>
              </a:ext>
            </a:extLst>
          </p:cNvPr>
          <p:cNvSpPr txBox="1"/>
          <p:nvPr/>
        </p:nvSpPr>
        <p:spPr>
          <a:xfrm>
            <a:off x="6095999" y="1887722"/>
            <a:ext cx="5486399"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:/var/www$ cat flag.txt </a:t>
            </a:r>
          </a:p>
        </p:txBody>
      </p:sp>
      <p:sp>
        <p:nvSpPr>
          <p:cNvPr id="7" name="TextBox 6">
            <a:extLst>
              <a:ext uri="{FF2B5EF4-FFF2-40B4-BE49-F238E27FC236}">
                <a16:creationId xmlns:a16="http://schemas.microsoft.com/office/drawing/2014/main" id="{91AD907C-9168-4131-BBF8-0E06D03E49D3}"/>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Tree>
    <p:extLst>
      <p:ext uri="{BB962C8B-B14F-4D97-AF65-F5344CB8AC3E}">
        <p14:creationId xmlns:p14="http://schemas.microsoft.com/office/powerpoint/2010/main" val="78791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87682"/>
            <a:ext cx="12347879" cy="6945682"/>
          </a:xfrm>
          <a:prstGeom prst="rect">
            <a:avLst/>
          </a:prstGeom>
          <a:effectLst>
            <a:outerShdw dist="50800" dir="5400000" algn="ctr" rotWithShape="0">
              <a:srgbClr val="000000">
                <a:alpha val="90000"/>
              </a:srgbClr>
            </a:outerShdw>
          </a:effectLst>
        </p:spPr>
      </p:pic>
      <p:sp>
        <p:nvSpPr>
          <p:cNvPr id="14" name="TextBox 13">
            <a:extLst>
              <a:ext uri="{FF2B5EF4-FFF2-40B4-BE49-F238E27FC236}">
                <a16:creationId xmlns:a16="http://schemas.microsoft.com/office/drawing/2014/main" id="{5225749F-2F8D-41D7-9BC7-85B47C34D7B1}"/>
              </a:ext>
            </a:extLst>
          </p:cNvPr>
          <p:cNvSpPr txBox="1"/>
          <p:nvPr/>
        </p:nvSpPr>
        <p:spPr>
          <a:xfrm>
            <a:off x="98075" y="996958"/>
            <a:ext cx="3929804" cy="2554545"/>
          </a:xfrm>
          <a:prstGeom prst="rect">
            <a:avLst/>
          </a:prstGeom>
          <a:noFill/>
        </p:spPr>
        <p:txBody>
          <a:bodyPr wrap="square">
            <a:spAutoFit/>
          </a:bodyPr>
          <a:lstStyle/>
          <a:p>
            <a:pPr algn="l"/>
            <a:r>
              <a:rPr lang="en-US" sz="2000" b="1" i="0" dirty="0">
                <a:solidFill>
                  <a:srgbClr val="24292F"/>
                </a:solidFill>
                <a:effectLst/>
                <a:latin typeface="Times New Roman" panose="02020603050405020304" pitchFamily="18" charset="0"/>
                <a:cs typeface="Times New Roman" panose="02020603050405020304" pitchFamily="18" charset="0"/>
              </a:rPr>
              <a:t>In the /var/www/html/ wordpress/ directory,  the wp_config.php file contained the credentials for gaining access to the MySQL database – which may expose more flags and/or hashes. </a:t>
            </a:r>
          </a:p>
          <a:p>
            <a:pPr algn="l"/>
            <a:endParaRPr lang="en-US" sz="2000" b="1" dirty="0">
              <a:solidFill>
                <a:srgbClr val="24292F"/>
              </a:solidFill>
              <a:latin typeface="Times New Roman" panose="02020603050405020304" pitchFamily="18" charset="0"/>
              <a:cs typeface="Times New Roman" panose="02020603050405020304" pitchFamily="18" charset="0"/>
            </a:endParaRPr>
          </a:p>
          <a:p>
            <a:pPr algn="l"/>
            <a:r>
              <a:rPr lang="en-US" sz="2000" b="1" dirty="0">
                <a:solidFill>
                  <a:srgbClr val="24292F"/>
                </a:solidFill>
                <a:effectLst/>
                <a:latin typeface="Courier New" panose="02070309020205020404" pitchFamily="49" charset="0"/>
                <a:cs typeface="Courier New" panose="02070309020205020404" pitchFamily="49" charset="0"/>
              </a:rPr>
              <a:t>MySQL pw: R@v3nSecurity </a:t>
            </a:r>
            <a:endParaRPr lang="en-US" sz="2000" b="1" dirty="0">
              <a:effectLst/>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4F52DE7A-C332-4409-A701-2C12969E232D}"/>
              </a:ext>
            </a:extLst>
          </p:cNvPr>
          <p:cNvSpPr txBox="1"/>
          <p:nvPr/>
        </p:nvSpPr>
        <p:spPr>
          <a:xfrm>
            <a:off x="5139774" y="156815"/>
            <a:ext cx="5436295"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:/var/www/wordpress$ cat wp_config.php </a:t>
            </a:r>
          </a:p>
        </p:txBody>
      </p:sp>
      <p:pic>
        <p:nvPicPr>
          <p:cNvPr id="6" name="Picture 5">
            <a:extLst>
              <a:ext uri="{FF2B5EF4-FFF2-40B4-BE49-F238E27FC236}">
                <a16:creationId xmlns:a16="http://schemas.microsoft.com/office/drawing/2014/main" id="{AB3526FF-1479-4BC2-8762-5F89CA0CA94B}"/>
              </a:ext>
            </a:extLst>
          </p:cNvPr>
          <p:cNvPicPr>
            <a:picLocks noChangeAspect="1"/>
          </p:cNvPicPr>
          <p:nvPr/>
        </p:nvPicPr>
        <p:blipFill>
          <a:blip r:embed="rId4"/>
          <a:stretch>
            <a:fillRect/>
          </a:stretch>
        </p:blipFill>
        <p:spPr>
          <a:xfrm>
            <a:off x="4960306" y="698338"/>
            <a:ext cx="6194166" cy="5987471"/>
          </a:xfrm>
          <a:prstGeom prst="rect">
            <a:avLst/>
          </a:prstGeom>
        </p:spPr>
      </p:pic>
      <p:sp>
        <p:nvSpPr>
          <p:cNvPr id="13" name="TextBox 12">
            <a:extLst>
              <a:ext uri="{FF2B5EF4-FFF2-40B4-BE49-F238E27FC236}">
                <a16:creationId xmlns:a16="http://schemas.microsoft.com/office/drawing/2014/main" id="{04C0781F-EA6F-4AF9-9C5F-9BA6A23E6558}"/>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Tree>
    <p:extLst>
      <p:ext uri="{BB962C8B-B14F-4D97-AF65-F5344CB8AC3E}">
        <p14:creationId xmlns:p14="http://schemas.microsoft.com/office/powerpoint/2010/main" val="49151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88D8F-DD11-4E7A-A9FD-01182A1396DC}"/>
              </a:ext>
            </a:extLst>
          </p:cNvPr>
          <p:cNvPicPr>
            <a:picLocks noChangeAspect="1"/>
          </p:cNvPicPr>
          <p:nvPr/>
        </p:nvPicPr>
        <p:blipFill>
          <a:blip r:embed="rId2">
            <a:alphaModFix amt="37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77940" y="-87682"/>
            <a:ext cx="12347879" cy="6945682"/>
          </a:xfrm>
          <a:prstGeom prst="rect">
            <a:avLst/>
          </a:prstGeom>
          <a:effectLst>
            <a:outerShdw dist="50800" dir="5400000" algn="ctr" rotWithShape="0">
              <a:srgbClr val="000000">
                <a:alpha val="90000"/>
              </a:srgbClr>
            </a:outerShdw>
          </a:effectLst>
        </p:spPr>
      </p:pic>
      <p:sp>
        <p:nvSpPr>
          <p:cNvPr id="14" name="TextBox 13">
            <a:extLst>
              <a:ext uri="{FF2B5EF4-FFF2-40B4-BE49-F238E27FC236}">
                <a16:creationId xmlns:a16="http://schemas.microsoft.com/office/drawing/2014/main" id="{5225749F-2F8D-41D7-9BC7-85B47C34D7B1}"/>
              </a:ext>
            </a:extLst>
          </p:cNvPr>
          <p:cNvSpPr txBox="1"/>
          <p:nvPr/>
        </p:nvSpPr>
        <p:spPr>
          <a:xfrm>
            <a:off x="6939758" y="2883221"/>
            <a:ext cx="4801811" cy="3108543"/>
          </a:xfrm>
          <a:prstGeom prst="rect">
            <a:avLst/>
          </a:prstGeom>
          <a:noFill/>
        </p:spPr>
        <p:txBody>
          <a:bodyPr wrap="square">
            <a:spAutoFit/>
          </a:bodyPr>
          <a:lstStyle/>
          <a:p>
            <a:pPr algn="l"/>
            <a:r>
              <a:rPr lang="en-US" sz="2800" b="1" i="0" dirty="0">
                <a:solidFill>
                  <a:srgbClr val="24292F"/>
                </a:solidFill>
                <a:effectLst/>
                <a:latin typeface="Times New Roman" panose="02020603050405020304" pitchFamily="18" charset="0"/>
                <a:cs typeface="Times New Roman" panose="02020603050405020304" pitchFamily="18" charset="0"/>
              </a:rPr>
              <a:t>Once in the MySQL Wordpress database, both Michael and Steven’s usernames and password hash’s can be found by selecting users and passwords from the wp_users file.      </a:t>
            </a:r>
            <a:endParaRPr lang="en-US" sz="2800" b="1" i="0" dirty="0">
              <a:effectLst/>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4F52DE7A-C332-4409-A701-2C12969E232D}"/>
              </a:ext>
            </a:extLst>
          </p:cNvPr>
          <p:cNvSpPr txBox="1"/>
          <p:nvPr/>
        </p:nvSpPr>
        <p:spPr>
          <a:xfrm>
            <a:off x="6305274" y="169277"/>
            <a:ext cx="5436295"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:/var/www/wordpress$ mysql –u root -p </a:t>
            </a:r>
          </a:p>
        </p:txBody>
      </p:sp>
      <p:pic>
        <p:nvPicPr>
          <p:cNvPr id="2" name="Picture 1">
            <a:extLst>
              <a:ext uri="{FF2B5EF4-FFF2-40B4-BE49-F238E27FC236}">
                <a16:creationId xmlns:a16="http://schemas.microsoft.com/office/drawing/2014/main" id="{62C44D1A-9E21-4E11-AAB5-4F7FB055A4E7}"/>
              </a:ext>
            </a:extLst>
          </p:cNvPr>
          <p:cNvPicPr>
            <a:picLocks noChangeAspect="1"/>
          </p:cNvPicPr>
          <p:nvPr/>
        </p:nvPicPr>
        <p:blipFill>
          <a:blip r:embed="rId4"/>
          <a:stretch>
            <a:fillRect/>
          </a:stretch>
        </p:blipFill>
        <p:spPr>
          <a:xfrm>
            <a:off x="249737" y="1968963"/>
            <a:ext cx="5766032" cy="4666421"/>
          </a:xfrm>
          <a:prstGeom prst="rect">
            <a:avLst/>
          </a:prstGeom>
        </p:spPr>
      </p:pic>
      <p:sp>
        <p:nvSpPr>
          <p:cNvPr id="9" name="TextBox 8">
            <a:extLst>
              <a:ext uri="{FF2B5EF4-FFF2-40B4-BE49-F238E27FC236}">
                <a16:creationId xmlns:a16="http://schemas.microsoft.com/office/drawing/2014/main" id="{3C06A4FA-8DC7-436A-A70B-83E889295752}"/>
              </a:ext>
            </a:extLst>
          </p:cNvPr>
          <p:cNvSpPr txBox="1"/>
          <p:nvPr/>
        </p:nvSpPr>
        <p:spPr>
          <a:xfrm>
            <a:off x="149529" y="1516222"/>
            <a:ext cx="9870510"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msql</a:t>
            </a:r>
            <a:r>
              <a:rPr lang="en-US" b="1" dirty="0">
                <a:latin typeface="Courier New" panose="02070309020205020404" pitchFamily="49" charset="0"/>
                <a:cs typeface="Courier New" panose="02070309020205020404" pitchFamily="49" charset="0"/>
              </a:rPr>
              <a:t>&gt; SELECT ID, </a:t>
            </a:r>
            <a:r>
              <a:rPr lang="en-US" b="1" dirty="0" err="1">
                <a:latin typeface="Courier New" panose="02070309020205020404" pitchFamily="49" charset="0"/>
                <a:cs typeface="Courier New" panose="02070309020205020404" pitchFamily="49" charset="0"/>
              </a:rPr>
              <a:t>user_login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user_pass</a:t>
            </a:r>
            <a:r>
              <a:rPr lang="en-US" b="1" dirty="0">
                <a:latin typeface="Courier New" panose="02070309020205020404" pitchFamily="49" charset="0"/>
                <a:cs typeface="Courier New" panose="02070309020205020404" pitchFamily="49" charset="0"/>
              </a:rPr>
              <a:t>, FROM wp_users;</a:t>
            </a:r>
          </a:p>
        </p:txBody>
      </p:sp>
      <p:pic>
        <p:nvPicPr>
          <p:cNvPr id="7" name="Picture 6">
            <a:extLst>
              <a:ext uri="{FF2B5EF4-FFF2-40B4-BE49-F238E27FC236}">
                <a16:creationId xmlns:a16="http://schemas.microsoft.com/office/drawing/2014/main" id="{39DBA45A-0AB5-4840-BFF5-27AB5AA4FF55}"/>
              </a:ext>
            </a:extLst>
          </p:cNvPr>
          <p:cNvPicPr>
            <a:picLocks noChangeAspect="1"/>
          </p:cNvPicPr>
          <p:nvPr/>
        </p:nvPicPr>
        <p:blipFill>
          <a:blip r:embed="rId5"/>
          <a:stretch>
            <a:fillRect/>
          </a:stretch>
        </p:blipFill>
        <p:spPr>
          <a:xfrm>
            <a:off x="8002175" y="562638"/>
            <a:ext cx="3486150" cy="1866900"/>
          </a:xfrm>
          <a:prstGeom prst="rect">
            <a:avLst/>
          </a:prstGeom>
        </p:spPr>
      </p:pic>
      <p:sp>
        <p:nvSpPr>
          <p:cNvPr id="15" name="TextBox 14">
            <a:extLst>
              <a:ext uri="{FF2B5EF4-FFF2-40B4-BE49-F238E27FC236}">
                <a16:creationId xmlns:a16="http://schemas.microsoft.com/office/drawing/2014/main" id="{B8592289-BC23-45F7-86BF-622814900F42}"/>
              </a:ext>
            </a:extLst>
          </p:cNvPr>
          <p:cNvSpPr txBox="1"/>
          <p:nvPr/>
        </p:nvSpPr>
        <p:spPr>
          <a:xfrm>
            <a:off x="60745" y="0"/>
            <a:ext cx="3385159" cy="584775"/>
          </a:xfrm>
          <a:prstGeom prst="rect">
            <a:avLst/>
          </a:prstGeom>
          <a:noFill/>
        </p:spPr>
        <p:txBody>
          <a:bodyPr wrap="square">
            <a:spAutoFit/>
          </a:bodyPr>
          <a:lstStyle/>
          <a:p>
            <a:r>
              <a:rPr lang="en-US" sz="3200" dirty="0">
                <a:latin typeface="Cooper Black" panose="0208090404030B020404" pitchFamily="18" charset="0"/>
              </a:rPr>
              <a:t>Exploitation</a:t>
            </a:r>
          </a:p>
        </p:txBody>
      </p:sp>
    </p:spTree>
    <p:extLst>
      <p:ext uri="{BB962C8B-B14F-4D97-AF65-F5344CB8AC3E}">
        <p14:creationId xmlns:p14="http://schemas.microsoft.com/office/powerpoint/2010/main" val="3594975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TotalTime>
  <Words>529</Words>
  <Application>Microsoft Office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Aharoni</vt:lpstr>
      <vt:lpstr>Arial</vt:lpstr>
      <vt:lpstr>Calibri</vt:lpstr>
      <vt:lpstr>Calibri Light</vt:lpstr>
      <vt:lpstr>Cooper Black</vt:lpstr>
      <vt:lpstr>Courier New</vt:lpstr>
      <vt:lpstr>Goudy Stout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Burnham</dc:creator>
  <cp:lastModifiedBy>John Burnham</cp:lastModifiedBy>
  <cp:revision>2</cp:revision>
  <dcterms:created xsi:type="dcterms:W3CDTF">2022-03-01T17:07:05Z</dcterms:created>
  <dcterms:modified xsi:type="dcterms:W3CDTF">2022-03-03T22:04:36Z</dcterms:modified>
</cp:coreProperties>
</file>